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56" r:id="rId2"/>
    <p:sldId id="259" r:id="rId3"/>
    <p:sldId id="267" r:id="rId4"/>
    <p:sldId id="287" r:id="rId5"/>
    <p:sldId id="288" r:id="rId6"/>
    <p:sldId id="289" r:id="rId7"/>
    <p:sldId id="290" r:id="rId8"/>
    <p:sldId id="291" r:id="rId9"/>
    <p:sldId id="292" r:id="rId10"/>
    <p:sldId id="268" r:id="rId11"/>
    <p:sldId id="270" r:id="rId12"/>
    <p:sldId id="293" r:id="rId13"/>
    <p:sldId id="271" r:id="rId14"/>
    <p:sldId id="272" r:id="rId15"/>
    <p:sldId id="273" r:id="rId16"/>
    <p:sldId id="274" r:id="rId17"/>
    <p:sldId id="261" r:id="rId18"/>
    <p:sldId id="269" r:id="rId19"/>
    <p:sldId id="263" r:id="rId20"/>
    <p:sldId id="262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66" r:id="rId3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21"/>
    <p:restoredTop sz="94656"/>
  </p:normalViewPr>
  <p:slideViewPr>
    <p:cSldViewPr snapToGrid="0">
      <p:cViewPr varScale="1">
        <p:scale>
          <a:sx n="50" d="100"/>
          <a:sy n="50" d="100"/>
        </p:scale>
        <p:origin x="5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635408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2860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3189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090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9197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4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Изображение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— 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— Иван Арсентьев</a:t>
            </a:r>
          </a:p>
        </p:txBody>
      </p:sp>
      <p:sp>
        <p:nvSpPr>
          <p:cNvPr id="94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Изображение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Прямоугольник"/>
          <p:cNvSpPr/>
          <p:nvPr/>
        </p:nvSpPr>
        <p:spPr>
          <a:xfrm>
            <a:off x="-72071" y="-37845"/>
            <a:ext cx="13148942" cy="982929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20" name="Изображение" descr="Изображение"/>
          <p:cNvPicPr>
            <a:picLocks noChangeAspect="1"/>
          </p:cNvPicPr>
          <p:nvPr/>
        </p:nvPicPr>
        <p:blipFill>
          <a:blip r:embed="rId2"/>
          <a:srcRect t="32053"/>
          <a:stretch>
            <a:fillRect/>
          </a:stretch>
        </p:blipFill>
        <p:spPr>
          <a:xfrm>
            <a:off x="8965972" y="-169219"/>
            <a:ext cx="4018547" cy="6627246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НАЗВАНИЕ…"/>
          <p:cNvSpPr txBox="1"/>
          <p:nvPr/>
        </p:nvSpPr>
        <p:spPr>
          <a:xfrm>
            <a:off x="869523" y="6799500"/>
            <a:ext cx="4496424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4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pPr>
            <a:r>
              <a:rPr lang="ru-RU" dirty="0" smtClean="0"/>
              <a:t>УСТАНОВОЧНЫЙ</a:t>
            </a:r>
          </a:p>
          <a:p>
            <a:pPr algn="l" defTabSz="457200">
              <a:defRPr sz="4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pPr>
            <a:r>
              <a:rPr lang="ru-RU" dirty="0" smtClean="0"/>
              <a:t>ВЕБИНАР </a:t>
            </a:r>
          </a:p>
        </p:txBody>
      </p:sp>
      <p:sp>
        <p:nvSpPr>
          <p:cNvPr id="122" name="ТЕКСТ ТЕКСТ ТЕКСТ ТЕКСТ…"/>
          <p:cNvSpPr txBox="1"/>
          <p:nvPr/>
        </p:nvSpPr>
        <p:spPr>
          <a:xfrm>
            <a:off x="869523" y="8194881"/>
            <a:ext cx="5158463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2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pPr>
            <a:r>
              <a:rPr lang="ru-RU" dirty="0" smtClean="0"/>
              <a:t>РЕАЛИЗАЦИЯ ПРОЕКТА </a:t>
            </a:r>
          </a:p>
          <a:p>
            <a:pPr algn="l" defTabSz="457200">
              <a:defRPr sz="2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pPr>
            <a:r>
              <a:rPr lang="ru-RU" dirty="0" smtClean="0"/>
              <a:t>В КРАСНОЯРСКОМ КРАЕ.</a:t>
            </a:r>
          </a:p>
          <a:p>
            <a:pPr algn="l" defTabSz="457200">
              <a:defRPr sz="2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pPr>
            <a:r>
              <a:rPr lang="ru-RU" dirty="0"/>
              <a:t>НА ОСНОВЕ МАТЕРИАЛОВ </a:t>
            </a:r>
            <a:endParaRPr lang="ru-RU" dirty="0" smtClean="0"/>
          </a:p>
          <a:p>
            <a:pPr algn="l" defTabSz="457200">
              <a:defRPr sz="2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pPr>
            <a:r>
              <a:rPr lang="ru-RU" dirty="0" smtClean="0"/>
              <a:t>ФЕДЕРАЛЬНОГО </a:t>
            </a:r>
            <a:r>
              <a:rPr lang="ru-RU" dirty="0"/>
              <a:t>ОПЕРАТОРА </a:t>
            </a:r>
            <a:r>
              <a:rPr lang="ru-RU" dirty="0" smtClean="0"/>
              <a:t>ПРОЕКТА</a:t>
            </a:r>
            <a:endParaRPr dirty="0"/>
          </a:p>
        </p:txBody>
      </p:sp>
      <p:pic>
        <p:nvPicPr>
          <p:cNvPr id="123" name="Изображение" descr="Изображение"/>
          <p:cNvPicPr>
            <a:picLocks noChangeAspect="1"/>
          </p:cNvPicPr>
          <p:nvPr/>
        </p:nvPicPr>
        <p:blipFill>
          <a:blip r:embed="rId3"/>
          <a:srcRect b="37931"/>
          <a:stretch>
            <a:fillRect/>
          </a:stretch>
        </p:blipFill>
        <p:spPr>
          <a:xfrm>
            <a:off x="942323" y="705522"/>
            <a:ext cx="1705237" cy="17339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Изображение" descr="Изображение"/>
          <p:cNvPicPr>
            <a:picLocks noChangeAspect="1"/>
          </p:cNvPicPr>
          <p:nvPr/>
        </p:nvPicPr>
        <p:blipFill>
          <a:blip r:embed="rId3"/>
          <a:srcRect t="56498"/>
          <a:stretch>
            <a:fillRect/>
          </a:stretch>
        </p:blipFill>
        <p:spPr>
          <a:xfrm>
            <a:off x="3208760" y="669344"/>
            <a:ext cx="1587069" cy="1131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Изображение" descr="Изображение"/>
          <p:cNvPicPr>
            <a:picLocks noChangeAspect="1"/>
          </p:cNvPicPr>
          <p:nvPr/>
        </p:nvPicPr>
        <p:blipFill>
          <a:blip r:embed="rId4"/>
          <a:srcRect l="17383"/>
          <a:stretch>
            <a:fillRect/>
          </a:stretch>
        </p:blipFill>
        <p:spPr>
          <a:xfrm rot="1008457">
            <a:off x="5856504" y="2690497"/>
            <a:ext cx="7823634" cy="3146568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Кружок"/>
          <p:cNvSpPr/>
          <p:nvPr/>
        </p:nvSpPr>
        <p:spPr>
          <a:xfrm>
            <a:off x="1641555" y="2884969"/>
            <a:ext cx="2135382" cy="2135382"/>
          </a:xfrm>
          <a:prstGeom prst="ellips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27" name="sccpre.cat-earth-vector-png-1452038.png" descr="sccpre.cat-earth-vector-png-145203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5749" y="1960805"/>
            <a:ext cx="1215218" cy="1216647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Кружок"/>
          <p:cNvSpPr/>
          <p:nvPr/>
        </p:nvSpPr>
        <p:spPr>
          <a:xfrm>
            <a:off x="4934698" y="1880599"/>
            <a:ext cx="1377058" cy="1377058"/>
          </a:xfrm>
          <a:prstGeom prst="ellips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29" name="Изображение" descr="Изображе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4045" y="2987459"/>
            <a:ext cx="1930401" cy="1930401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Кружок"/>
          <p:cNvSpPr/>
          <p:nvPr/>
        </p:nvSpPr>
        <p:spPr>
          <a:xfrm>
            <a:off x="2442986" y="3686400"/>
            <a:ext cx="532520" cy="53252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31" name="Изображение" descr="Изображе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1306" y="4243190"/>
            <a:ext cx="12361711" cy="2771496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Кружок"/>
          <p:cNvSpPr/>
          <p:nvPr/>
        </p:nvSpPr>
        <p:spPr>
          <a:xfrm>
            <a:off x="5791238" y="3503127"/>
            <a:ext cx="5397571" cy="5397571"/>
          </a:xfrm>
          <a:prstGeom prst="ellips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33" name="robo_head.png" descr="robo_hea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7385" y="2446644"/>
            <a:ext cx="6872641" cy="687264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2372DB7-F6BD-0940-93F2-DEEC86E820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22670" y="561924"/>
            <a:ext cx="1937003" cy="133094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Кружок"/>
          <p:cNvSpPr/>
          <p:nvPr/>
        </p:nvSpPr>
        <p:spPr>
          <a:xfrm>
            <a:off x="11759506" y="9112336"/>
            <a:ext cx="480808" cy="48080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0" name="Прямоугольник"/>
          <p:cNvSpPr/>
          <p:nvPr/>
        </p:nvSpPr>
        <p:spPr>
          <a:xfrm>
            <a:off x="-44091" y="-45918"/>
            <a:ext cx="13148941" cy="190329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1" name="НАЗВАНИЕ РАЗДЕЛА"/>
          <p:cNvSpPr txBox="1"/>
          <p:nvPr/>
        </p:nvSpPr>
        <p:spPr>
          <a:xfrm>
            <a:off x="1185868" y="422324"/>
            <a:ext cx="4283224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4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rPr lang="ru-RU" dirty="0" smtClean="0"/>
              <a:t>ОСОБЕННОСТИ </a:t>
            </a:r>
          </a:p>
          <a:p>
            <a:r>
              <a:rPr lang="ru-RU" dirty="0" smtClean="0"/>
              <a:t>ПРОЕКТА 2020</a:t>
            </a:r>
            <a:endParaRPr dirty="0"/>
          </a:p>
        </p:txBody>
      </p:sp>
      <p:sp>
        <p:nvSpPr>
          <p:cNvPr id="173" name="ТЕКСТ ТЕКСТ ТЕКСТ ТЕКСТ ТЕКСТ ТЕКСТ ТЕКСТ ТЕКСТ…"/>
          <p:cNvSpPr txBox="1"/>
          <p:nvPr/>
        </p:nvSpPr>
        <p:spPr>
          <a:xfrm>
            <a:off x="611778" y="2798040"/>
            <a:ext cx="10507801" cy="5504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277812" indent="-277812" algn="l" defTabSz="457200">
              <a:lnSpc>
                <a:spcPct val="150000"/>
              </a:lnSpc>
              <a:buClr>
                <a:schemeClr val="accent1"/>
              </a:buClr>
              <a:buSzPct val="91000"/>
              <a:buFontTx/>
              <a:buChar char="•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2600" dirty="0"/>
              <a:t>Основная задача – научить участника делать осознанный выбор</a:t>
            </a:r>
          </a:p>
          <a:p>
            <a:pPr marL="277812" indent="-277812" algn="l" defTabSz="457200">
              <a:lnSpc>
                <a:spcPct val="150000"/>
              </a:lnSpc>
              <a:buClr>
                <a:schemeClr val="accent1"/>
              </a:buClr>
              <a:buSzPct val="91000"/>
              <a:buChar char="•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2600" dirty="0" smtClean="0"/>
              <a:t>Свободный </a:t>
            </a:r>
            <a:r>
              <a:rPr lang="ru-RU" sz="2600" dirty="0"/>
              <a:t>вход на платформу Проекта</a:t>
            </a:r>
          </a:p>
          <a:p>
            <a:pPr marL="277812" indent="-277812" algn="l" defTabSz="457200">
              <a:lnSpc>
                <a:spcPct val="150000"/>
              </a:lnSpc>
              <a:buClr>
                <a:schemeClr val="accent1"/>
              </a:buClr>
              <a:buSzPct val="91000"/>
              <a:buChar char="•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2600" dirty="0" smtClean="0">
                <a:solidFill>
                  <a:srgbClr val="C00000"/>
                </a:solidFill>
              </a:rPr>
              <a:t>Появилась </a:t>
            </a:r>
            <a:r>
              <a:rPr lang="ru-RU" sz="2600" dirty="0">
                <a:solidFill>
                  <a:srgbClr val="C00000"/>
                </a:solidFill>
              </a:rPr>
              <a:t>новая роль - родитель (законный представитель</a:t>
            </a:r>
            <a:r>
              <a:rPr lang="ru-RU" sz="2600" dirty="0" smtClean="0">
                <a:solidFill>
                  <a:srgbClr val="C00000"/>
                </a:solidFill>
              </a:rPr>
              <a:t>)</a:t>
            </a:r>
          </a:p>
          <a:p>
            <a:pPr marL="277812" indent="-277812" algn="l" defTabSz="457200">
              <a:lnSpc>
                <a:spcPct val="150000"/>
              </a:lnSpc>
              <a:buClr>
                <a:schemeClr val="accent1"/>
              </a:buClr>
              <a:buSzPct val="91000"/>
              <a:buChar char="•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2600" dirty="0" smtClean="0">
                <a:solidFill>
                  <a:srgbClr val="C00000"/>
                </a:solidFill>
              </a:rPr>
              <a:t>Оптимизирована </a:t>
            </a:r>
            <a:r>
              <a:rPr lang="ru-RU" sz="2600" dirty="0">
                <a:solidFill>
                  <a:srgbClr val="C00000"/>
                </a:solidFill>
              </a:rPr>
              <a:t>платформа и введен новый порядок регистрации учащихся</a:t>
            </a:r>
          </a:p>
          <a:p>
            <a:pPr marL="277812" indent="-277812" algn="l" defTabSz="457200">
              <a:lnSpc>
                <a:spcPct val="150000"/>
              </a:lnSpc>
              <a:buClr>
                <a:schemeClr val="accent1"/>
              </a:buClr>
              <a:buSzPct val="91000"/>
              <a:buChar char="•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2600" dirty="0" smtClean="0"/>
              <a:t>Есть </a:t>
            </a:r>
            <a:r>
              <a:rPr lang="ru-RU" sz="2600" dirty="0"/>
              <a:t>открытая и закрытые части платформы</a:t>
            </a:r>
          </a:p>
          <a:p>
            <a:pPr marL="277812" indent="-277812" algn="l" defTabSz="457200">
              <a:lnSpc>
                <a:spcPct val="150000"/>
              </a:lnSpc>
              <a:buClr>
                <a:schemeClr val="accent1"/>
              </a:buClr>
              <a:buSzPct val="91000"/>
              <a:buChar char="•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2600" dirty="0" smtClean="0"/>
              <a:t>Всем </a:t>
            </a:r>
            <a:r>
              <a:rPr lang="ru-RU" sz="2600" dirty="0"/>
              <a:t>участникам нужно будет пройти процедуру регистрации совместно </a:t>
            </a:r>
            <a:r>
              <a:rPr lang="ru-RU" sz="2600" dirty="0" smtClean="0"/>
              <a:t>с родителями</a:t>
            </a:r>
            <a:endParaRPr lang="ru-RU" sz="2600" dirty="0"/>
          </a:p>
          <a:p>
            <a:pPr marL="277812" indent="-277812" algn="l" defTabSz="457200">
              <a:lnSpc>
                <a:spcPct val="150000"/>
              </a:lnSpc>
              <a:buClr>
                <a:schemeClr val="accent1"/>
              </a:buClr>
              <a:buSzPct val="91000"/>
              <a:buChar char="•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2600" dirty="0" smtClean="0"/>
              <a:t>Тестирование </a:t>
            </a:r>
            <a:r>
              <a:rPr lang="ru-RU" sz="2600" dirty="0"/>
              <a:t>доступно без регистрации</a:t>
            </a:r>
            <a:endParaRPr sz="2600" dirty="0"/>
          </a:p>
        </p:txBody>
      </p:sp>
      <p:sp>
        <p:nvSpPr>
          <p:cNvPr id="174" name="Линия"/>
          <p:cNvSpPr/>
          <p:nvPr/>
        </p:nvSpPr>
        <p:spPr>
          <a:xfrm>
            <a:off x="-6006177" y="8272843"/>
            <a:ext cx="5090857" cy="985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333" extrusionOk="0">
                <a:moveTo>
                  <a:pt x="0" y="11889"/>
                </a:moveTo>
                <a:cubicBezTo>
                  <a:pt x="5845" y="21600"/>
                  <a:pt x="13544" y="20221"/>
                  <a:pt x="18787" y="8525"/>
                </a:cubicBezTo>
                <a:cubicBezTo>
                  <a:pt x="19891" y="6062"/>
                  <a:pt x="20840" y="3187"/>
                  <a:pt x="21600" y="0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tail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882897" y="9180852"/>
            <a:ext cx="228093" cy="3429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defRPr>
            </a:lvl1pPr>
          </a:lstStyle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182" name="Линия"/>
          <p:cNvSpPr/>
          <p:nvPr/>
        </p:nvSpPr>
        <p:spPr>
          <a:xfrm flipV="1">
            <a:off x="-727665" y="9355705"/>
            <a:ext cx="12469586" cy="1"/>
          </a:xfrm>
          <a:prstGeom prst="line">
            <a:avLst/>
          </a:prstGeom>
          <a:ln w="254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3" name="Линия"/>
          <p:cNvSpPr/>
          <p:nvPr/>
        </p:nvSpPr>
        <p:spPr>
          <a:xfrm rot="10800000">
            <a:off x="-329612" y="8791146"/>
            <a:ext cx="4965416" cy="981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extrusionOk="0">
                <a:moveTo>
                  <a:pt x="0" y="21493"/>
                </a:moveTo>
                <a:cubicBezTo>
                  <a:pt x="4879" y="8032"/>
                  <a:pt x="10747" y="536"/>
                  <a:pt x="16805" y="28"/>
                </a:cubicBezTo>
                <a:cubicBezTo>
                  <a:pt x="18409" y="-107"/>
                  <a:pt x="20012" y="257"/>
                  <a:pt x="21600" y="1115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head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9" name="krug.png" descr="krug.png"/>
          <p:cNvPicPr>
            <a:picLocks noChangeAspect="1"/>
          </p:cNvPicPr>
          <p:nvPr/>
        </p:nvPicPr>
        <p:blipFill>
          <a:blip r:embed="rId2"/>
          <a:srcRect l="32746" r="29347" b="77439"/>
          <a:stretch>
            <a:fillRect/>
          </a:stretch>
        </p:blipFill>
        <p:spPr>
          <a:xfrm rot="12600667">
            <a:off x="7759519" y="-992903"/>
            <a:ext cx="6198385" cy="3689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Изображение" descr="Изображение">
            <a:extLst>
              <a:ext uri="{FF2B5EF4-FFF2-40B4-BE49-F238E27FC236}">
                <a16:creationId xmlns:a16="http://schemas.microsoft.com/office/drawing/2014/main" xmlns="" id="{C380415C-CF34-1642-8464-89DFAC6DAF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7931"/>
          <a:stretch>
            <a:fillRect/>
          </a:stretch>
        </p:blipFill>
        <p:spPr>
          <a:xfrm>
            <a:off x="7473476" y="495854"/>
            <a:ext cx="1216653" cy="1237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Изображение" descr="Изображение">
            <a:extLst>
              <a:ext uri="{FF2B5EF4-FFF2-40B4-BE49-F238E27FC236}">
                <a16:creationId xmlns:a16="http://schemas.microsoft.com/office/drawing/2014/main" xmlns="" id="{6EAABB5F-3AA1-C949-908B-FDB56CB66D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6498"/>
          <a:stretch>
            <a:fillRect/>
          </a:stretch>
        </p:blipFill>
        <p:spPr>
          <a:xfrm>
            <a:off x="9043608" y="473742"/>
            <a:ext cx="1132343" cy="8069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A38EEFDB-DBB1-9C4A-89C8-B09B598EE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9579" y="390590"/>
            <a:ext cx="1544248" cy="106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7927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Кружок"/>
          <p:cNvSpPr/>
          <p:nvPr/>
        </p:nvSpPr>
        <p:spPr>
          <a:xfrm>
            <a:off x="11759506" y="9112336"/>
            <a:ext cx="480808" cy="48080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0" name="Прямоугольник"/>
          <p:cNvSpPr/>
          <p:nvPr/>
        </p:nvSpPr>
        <p:spPr>
          <a:xfrm>
            <a:off x="-44091" y="-45918"/>
            <a:ext cx="13148941" cy="190329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1" name="НАЗВАНИЕ РАЗДЕЛА"/>
          <p:cNvSpPr txBox="1"/>
          <p:nvPr/>
        </p:nvSpPr>
        <p:spPr>
          <a:xfrm>
            <a:off x="1185868" y="730100"/>
            <a:ext cx="5948744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4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rPr lang="ru-RU" dirty="0" smtClean="0"/>
              <a:t>РОДИТЕЛИ В ПРОЕКТЕ</a:t>
            </a:r>
            <a:endParaRPr dirty="0"/>
          </a:p>
        </p:txBody>
      </p:sp>
      <p:sp>
        <p:nvSpPr>
          <p:cNvPr id="173" name="ТЕКСТ ТЕКСТ ТЕКСТ ТЕКСТ ТЕКСТ ТЕКСТ ТЕКСТ ТЕКСТ…"/>
          <p:cNvSpPr txBox="1"/>
          <p:nvPr/>
        </p:nvSpPr>
        <p:spPr>
          <a:xfrm>
            <a:off x="611778" y="2798041"/>
            <a:ext cx="10507801" cy="5504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277812" indent="-277812" algn="l" defTabSz="457200">
              <a:lnSpc>
                <a:spcPct val="150000"/>
              </a:lnSpc>
              <a:buClr>
                <a:schemeClr val="accent1"/>
              </a:buClr>
              <a:buSzPct val="91000"/>
              <a:buFontTx/>
              <a:buChar char="•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2600" dirty="0" smtClean="0"/>
              <a:t>Совместный выбор будущей профессиональной траектории</a:t>
            </a:r>
          </a:p>
          <a:p>
            <a:pPr marL="277812" indent="-277812" algn="l" defTabSz="457200">
              <a:lnSpc>
                <a:spcPct val="150000"/>
              </a:lnSpc>
              <a:buClr>
                <a:schemeClr val="accent1"/>
              </a:buClr>
              <a:buSzPct val="91000"/>
              <a:buFontTx/>
              <a:buChar char="•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2600" dirty="0" smtClean="0"/>
              <a:t>Мониторинг движения ребенка в Проекте</a:t>
            </a:r>
          </a:p>
          <a:p>
            <a:pPr marL="277812" indent="-277812" algn="l" defTabSz="457200">
              <a:lnSpc>
                <a:spcPct val="150000"/>
              </a:lnSpc>
              <a:buClr>
                <a:schemeClr val="accent1"/>
              </a:buClr>
              <a:buSzPct val="91000"/>
              <a:buFontTx/>
              <a:buChar char="•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2600" dirty="0" smtClean="0"/>
              <a:t>Рефлексия с ребенком</a:t>
            </a:r>
          </a:p>
          <a:p>
            <a:pPr marL="277812" indent="-277812" algn="l" defTabSz="457200">
              <a:lnSpc>
                <a:spcPct val="150000"/>
              </a:lnSpc>
              <a:buClr>
                <a:schemeClr val="accent1"/>
              </a:buClr>
              <a:buSzPct val="91000"/>
              <a:buFontTx/>
              <a:buChar char="•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2600" dirty="0" smtClean="0"/>
              <a:t>Доступ к кабинету ребенка</a:t>
            </a:r>
          </a:p>
          <a:p>
            <a:pPr marL="277812" indent="-277812" algn="l" defTabSz="457200">
              <a:lnSpc>
                <a:spcPct val="150000"/>
              </a:lnSpc>
              <a:buClr>
                <a:schemeClr val="accent1"/>
              </a:buClr>
              <a:buSzPct val="91000"/>
              <a:buFontTx/>
              <a:buChar char="•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2600" dirty="0" smtClean="0"/>
              <a:t>Просмотр результатов прохождения тестов</a:t>
            </a:r>
          </a:p>
          <a:p>
            <a:pPr marL="277812" indent="-277812" algn="l" defTabSz="457200">
              <a:lnSpc>
                <a:spcPct val="150000"/>
              </a:lnSpc>
              <a:buClr>
                <a:schemeClr val="accent1"/>
              </a:buClr>
              <a:buSzPct val="91000"/>
              <a:buFontTx/>
              <a:buChar char="•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2600" dirty="0" smtClean="0"/>
              <a:t>Запись ребенка на практическое мероприятие</a:t>
            </a:r>
          </a:p>
          <a:p>
            <a:pPr marL="277812" indent="-277812" algn="l" defTabSz="457200">
              <a:lnSpc>
                <a:spcPct val="150000"/>
              </a:lnSpc>
              <a:buClr>
                <a:schemeClr val="accent1"/>
              </a:buClr>
              <a:buSzPct val="91000"/>
              <a:buFontTx/>
              <a:buChar char="•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2600" dirty="0" smtClean="0"/>
              <a:t>Просмотр итогов участи в практическом мероприятии, получение обратной связи</a:t>
            </a:r>
          </a:p>
          <a:p>
            <a:pPr marL="277812" indent="-277812" algn="l" defTabSz="457200">
              <a:lnSpc>
                <a:spcPct val="150000"/>
              </a:lnSpc>
              <a:buClr>
                <a:schemeClr val="accent1"/>
              </a:buClr>
              <a:buSzPct val="91000"/>
              <a:buFontTx/>
              <a:buChar char="•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2600" dirty="0" smtClean="0"/>
              <a:t>Просмотр рекомендаций</a:t>
            </a:r>
            <a:endParaRPr lang="ru-RU" sz="2600" dirty="0"/>
          </a:p>
        </p:txBody>
      </p:sp>
      <p:sp>
        <p:nvSpPr>
          <p:cNvPr id="174" name="Линия"/>
          <p:cNvSpPr/>
          <p:nvPr/>
        </p:nvSpPr>
        <p:spPr>
          <a:xfrm>
            <a:off x="-6006177" y="8272843"/>
            <a:ext cx="5090857" cy="985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333" extrusionOk="0">
                <a:moveTo>
                  <a:pt x="0" y="11889"/>
                </a:moveTo>
                <a:cubicBezTo>
                  <a:pt x="5845" y="21600"/>
                  <a:pt x="13544" y="20221"/>
                  <a:pt x="18787" y="8525"/>
                </a:cubicBezTo>
                <a:cubicBezTo>
                  <a:pt x="19891" y="6062"/>
                  <a:pt x="20840" y="3187"/>
                  <a:pt x="21600" y="0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tail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882897" y="9180852"/>
            <a:ext cx="228093" cy="3429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defRPr>
            </a:lvl1pPr>
          </a:lstStyle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182" name="Линия"/>
          <p:cNvSpPr/>
          <p:nvPr/>
        </p:nvSpPr>
        <p:spPr>
          <a:xfrm flipV="1">
            <a:off x="-727665" y="9355705"/>
            <a:ext cx="12469586" cy="1"/>
          </a:xfrm>
          <a:prstGeom prst="line">
            <a:avLst/>
          </a:prstGeom>
          <a:ln w="254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3" name="Линия"/>
          <p:cNvSpPr/>
          <p:nvPr/>
        </p:nvSpPr>
        <p:spPr>
          <a:xfrm rot="10800000">
            <a:off x="-329612" y="8791146"/>
            <a:ext cx="4965416" cy="981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extrusionOk="0">
                <a:moveTo>
                  <a:pt x="0" y="21493"/>
                </a:moveTo>
                <a:cubicBezTo>
                  <a:pt x="4879" y="8032"/>
                  <a:pt x="10747" y="536"/>
                  <a:pt x="16805" y="28"/>
                </a:cubicBezTo>
                <a:cubicBezTo>
                  <a:pt x="18409" y="-107"/>
                  <a:pt x="20012" y="257"/>
                  <a:pt x="21600" y="1115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head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9" name="krug.png" descr="krug.png"/>
          <p:cNvPicPr>
            <a:picLocks noChangeAspect="1"/>
          </p:cNvPicPr>
          <p:nvPr/>
        </p:nvPicPr>
        <p:blipFill>
          <a:blip r:embed="rId2"/>
          <a:srcRect l="32746" r="29347" b="77439"/>
          <a:stretch>
            <a:fillRect/>
          </a:stretch>
        </p:blipFill>
        <p:spPr>
          <a:xfrm rot="12600667">
            <a:off x="7759519" y="-992903"/>
            <a:ext cx="6198385" cy="3689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Изображение" descr="Изображение">
            <a:extLst>
              <a:ext uri="{FF2B5EF4-FFF2-40B4-BE49-F238E27FC236}">
                <a16:creationId xmlns:a16="http://schemas.microsoft.com/office/drawing/2014/main" xmlns="" id="{C380415C-CF34-1642-8464-89DFAC6DAF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7931"/>
          <a:stretch>
            <a:fillRect/>
          </a:stretch>
        </p:blipFill>
        <p:spPr>
          <a:xfrm>
            <a:off x="7473476" y="495854"/>
            <a:ext cx="1216653" cy="1237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Изображение" descr="Изображение">
            <a:extLst>
              <a:ext uri="{FF2B5EF4-FFF2-40B4-BE49-F238E27FC236}">
                <a16:creationId xmlns:a16="http://schemas.microsoft.com/office/drawing/2014/main" xmlns="" id="{6EAABB5F-3AA1-C949-908B-FDB56CB66D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6498"/>
          <a:stretch>
            <a:fillRect/>
          </a:stretch>
        </p:blipFill>
        <p:spPr>
          <a:xfrm>
            <a:off x="9043608" y="473742"/>
            <a:ext cx="1132343" cy="8069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A38EEFDB-DBB1-9C4A-89C8-B09B598EE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9579" y="390590"/>
            <a:ext cx="1544248" cy="106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11638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Кружок"/>
          <p:cNvSpPr/>
          <p:nvPr/>
        </p:nvSpPr>
        <p:spPr>
          <a:xfrm>
            <a:off x="11759506" y="9112336"/>
            <a:ext cx="480808" cy="48080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1" name="НАЗВАНИЕ РАЗДЕЛА"/>
          <p:cNvSpPr txBox="1"/>
          <p:nvPr/>
        </p:nvSpPr>
        <p:spPr>
          <a:xfrm>
            <a:off x="1185868" y="730100"/>
            <a:ext cx="5948744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4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rPr lang="ru-RU" dirty="0" smtClean="0"/>
              <a:t>РОДИТЕЛИ В ПРОЕКТЕ</a:t>
            </a:r>
            <a:endParaRPr dirty="0"/>
          </a:p>
        </p:txBody>
      </p:sp>
      <p:sp>
        <p:nvSpPr>
          <p:cNvPr id="174" name="Линия"/>
          <p:cNvSpPr/>
          <p:nvPr/>
        </p:nvSpPr>
        <p:spPr>
          <a:xfrm>
            <a:off x="-6006177" y="8272843"/>
            <a:ext cx="5090857" cy="985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333" extrusionOk="0">
                <a:moveTo>
                  <a:pt x="0" y="11889"/>
                </a:moveTo>
                <a:cubicBezTo>
                  <a:pt x="5845" y="21600"/>
                  <a:pt x="13544" y="20221"/>
                  <a:pt x="18787" y="8525"/>
                </a:cubicBezTo>
                <a:cubicBezTo>
                  <a:pt x="19891" y="6062"/>
                  <a:pt x="20840" y="3187"/>
                  <a:pt x="21600" y="0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tail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882897" y="9180852"/>
            <a:ext cx="228093" cy="3429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defRPr>
            </a:lvl1pPr>
          </a:lstStyle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182" name="Линия"/>
          <p:cNvSpPr/>
          <p:nvPr/>
        </p:nvSpPr>
        <p:spPr>
          <a:xfrm flipV="1">
            <a:off x="-727665" y="9355705"/>
            <a:ext cx="12469586" cy="1"/>
          </a:xfrm>
          <a:prstGeom prst="line">
            <a:avLst/>
          </a:prstGeom>
          <a:ln w="254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3" name="Линия"/>
          <p:cNvSpPr/>
          <p:nvPr/>
        </p:nvSpPr>
        <p:spPr>
          <a:xfrm rot="10800000">
            <a:off x="-329612" y="8791146"/>
            <a:ext cx="4965416" cy="981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extrusionOk="0">
                <a:moveTo>
                  <a:pt x="0" y="21493"/>
                </a:moveTo>
                <a:cubicBezTo>
                  <a:pt x="4879" y="8032"/>
                  <a:pt x="10747" y="536"/>
                  <a:pt x="16805" y="28"/>
                </a:cubicBezTo>
                <a:cubicBezTo>
                  <a:pt x="18409" y="-107"/>
                  <a:pt x="20012" y="257"/>
                  <a:pt x="21600" y="1115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head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0" name="Изображение" descr="Изображение">
            <a:extLst>
              <a:ext uri="{FF2B5EF4-FFF2-40B4-BE49-F238E27FC236}">
                <a16:creationId xmlns:a16="http://schemas.microsoft.com/office/drawing/2014/main" xmlns="" id="{C380415C-CF34-1642-8464-89DFAC6DAF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7931"/>
          <a:stretch>
            <a:fillRect/>
          </a:stretch>
        </p:blipFill>
        <p:spPr>
          <a:xfrm>
            <a:off x="7473476" y="495854"/>
            <a:ext cx="1216653" cy="1237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Изображение" descr="Изображение">
            <a:extLst>
              <a:ext uri="{FF2B5EF4-FFF2-40B4-BE49-F238E27FC236}">
                <a16:creationId xmlns:a16="http://schemas.microsoft.com/office/drawing/2014/main" xmlns="" id="{6EAABB5F-3AA1-C949-908B-FDB56CB66D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6498"/>
          <a:stretch>
            <a:fillRect/>
          </a:stretch>
        </p:blipFill>
        <p:spPr>
          <a:xfrm>
            <a:off x="9043608" y="473742"/>
            <a:ext cx="1132343" cy="8069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A38EEFDB-DBB1-9C4A-89C8-B09B598EE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9579" y="390590"/>
            <a:ext cx="1544248" cy="106107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2788" t="24365" r="21142" b="11233"/>
          <a:stretch/>
        </p:blipFill>
        <p:spPr>
          <a:xfrm>
            <a:off x="-1" y="0"/>
            <a:ext cx="12968029" cy="837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0809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Кружок"/>
          <p:cNvSpPr/>
          <p:nvPr/>
        </p:nvSpPr>
        <p:spPr>
          <a:xfrm>
            <a:off x="11759506" y="9112336"/>
            <a:ext cx="480808" cy="48080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0" name="Прямоугольник"/>
          <p:cNvSpPr/>
          <p:nvPr/>
        </p:nvSpPr>
        <p:spPr>
          <a:xfrm>
            <a:off x="-44091" y="-45918"/>
            <a:ext cx="13148941" cy="190329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1" name="НАЗВАНИЕ РАЗДЕЛА"/>
          <p:cNvSpPr txBox="1"/>
          <p:nvPr/>
        </p:nvSpPr>
        <p:spPr>
          <a:xfrm>
            <a:off x="1185868" y="730100"/>
            <a:ext cx="6227667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4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rPr lang="ru-RU" dirty="0" smtClean="0"/>
              <a:t>ОНЛАЙН ДИАГНОСТИКА</a:t>
            </a:r>
            <a:endParaRPr dirty="0"/>
          </a:p>
        </p:txBody>
      </p:sp>
      <p:sp>
        <p:nvSpPr>
          <p:cNvPr id="173" name="ТЕКСТ ТЕКСТ ТЕКСТ ТЕКСТ ТЕКСТ ТЕКСТ ТЕКСТ ТЕКСТ…"/>
          <p:cNvSpPr txBox="1"/>
          <p:nvPr/>
        </p:nvSpPr>
        <p:spPr>
          <a:xfrm>
            <a:off x="7185936" y="3165608"/>
            <a:ext cx="5477891" cy="5304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277812" indent="-277812" algn="l" defTabSz="457200">
              <a:buClr>
                <a:schemeClr val="accent1"/>
              </a:buClr>
              <a:buSzPct val="91000"/>
              <a:buFontTx/>
              <a:buChar char="•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2600" dirty="0"/>
              <a:t>т</a:t>
            </a:r>
            <a:r>
              <a:rPr lang="ru-RU" sz="2600" dirty="0" smtClean="0"/>
              <a:t>есты </a:t>
            </a:r>
            <a:r>
              <a:rPr lang="ru-RU" sz="2600" dirty="0"/>
              <a:t>и </a:t>
            </a:r>
            <a:r>
              <a:rPr lang="ru-RU" sz="2600" dirty="0" smtClean="0"/>
              <a:t>интерактивные игры</a:t>
            </a:r>
          </a:p>
          <a:p>
            <a:pPr marL="277812" indent="-277812" algn="l" defTabSz="457200">
              <a:buClr>
                <a:schemeClr val="accent1"/>
              </a:buClr>
              <a:buSzPct val="91000"/>
              <a:buFontTx/>
              <a:buChar char="•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2600" dirty="0" smtClean="0"/>
              <a:t>профессиональные </a:t>
            </a:r>
            <a:r>
              <a:rPr lang="ru-RU" sz="2600" dirty="0"/>
              <a:t>интересы и </a:t>
            </a:r>
            <a:r>
              <a:rPr lang="ru-RU" sz="2600" dirty="0" smtClean="0"/>
              <a:t>склонности </a:t>
            </a:r>
          </a:p>
          <a:p>
            <a:pPr marL="277812" indent="-277812" algn="l" defTabSz="457200">
              <a:buClr>
                <a:schemeClr val="accent1"/>
              </a:buClr>
              <a:buSzPct val="91000"/>
              <a:buFontTx/>
              <a:buChar char="•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2600" dirty="0" smtClean="0"/>
              <a:t>осведомленность </a:t>
            </a:r>
            <a:r>
              <a:rPr lang="ru-RU" sz="2600" dirty="0"/>
              <a:t>о мире </a:t>
            </a:r>
            <a:r>
              <a:rPr lang="ru-RU" sz="2600" dirty="0" smtClean="0"/>
              <a:t>профессий </a:t>
            </a:r>
          </a:p>
          <a:p>
            <a:pPr marL="277812" indent="-277812" algn="l" defTabSz="457200">
              <a:buClr>
                <a:schemeClr val="accent1"/>
              </a:buClr>
              <a:buSzPct val="91000"/>
              <a:buFontTx/>
              <a:buChar char="•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2600" dirty="0" smtClean="0"/>
              <a:t>сильные </a:t>
            </a:r>
            <a:r>
              <a:rPr lang="ru-RU" sz="2600" dirty="0"/>
              <a:t>стороны и зоны </a:t>
            </a:r>
            <a:r>
              <a:rPr lang="ru-RU" sz="2600" dirty="0" smtClean="0"/>
              <a:t>развития</a:t>
            </a:r>
            <a:endParaRPr lang="ru-RU" sz="2600" dirty="0"/>
          </a:p>
          <a:p>
            <a:pPr marL="277812" indent="-277812" algn="l" defTabSz="457200">
              <a:buClr>
                <a:schemeClr val="accent1"/>
              </a:buClr>
              <a:buSzPct val="91000"/>
              <a:buFontTx/>
              <a:buChar char="•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2600" dirty="0" smtClean="0"/>
              <a:t>в </a:t>
            </a:r>
            <a:r>
              <a:rPr lang="ru-RU" sz="2600" dirty="0"/>
              <a:t>личном кабинете более 60 </a:t>
            </a:r>
            <a:r>
              <a:rPr lang="ru-RU" sz="2600" dirty="0" smtClean="0"/>
              <a:t>тестов</a:t>
            </a:r>
            <a:endParaRPr lang="ru-RU" sz="2600" dirty="0"/>
          </a:p>
          <a:p>
            <a:pPr marL="277812" indent="-277812" algn="l" defTabSz="457200">
              <a:buClr>
                <a:schemeClr val="accent1"/>
              </a:buClr>
              <a:buSzPct val="91000"/>
              <a:buFontTx/>
              <a:buChar char="•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2600" dirty="0" smtClean="0"/>
              <a:t>пройти </a:t>
            </a:r>
            <a:r>
              <a:rPr lang="ru-RU" sz="2600" dirty="0"/>
              <a:t>онлайн диагностику может любой желающий на сайте </a:t>
            </a:r>
            <a:r>
              <a:rPr lang="ru-RU" sz="2600" dirty="0" smtClean="0"/>
              <a:t>Проекта</a:t>
            </a:r>
          </a:p>
          <a:p>
            <a:pPr marL="277812" indent="-277812" algn="l" defTabSz="457200">
              <a:buClr>
                <a:schemeClr val="accent1"/>
              </a:buClr>
              <a:buSzPct val="91000"/>
              <a:buFontTx/>
              <a:buChar char="•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2600" dirty="0" smtClean="0"/>
              <a:t>регистрация </a:t>
            </a:r>
            <a:r>
              <a:rPr lang="ru-RU" sz="2600" dirty="0"/>
              <a:t>не требуется</a:t>
            </a:r>
            <a:r>
              <a:rPr lang="ru-RU" sz="2600" dirty="0" smtClean="0"/>
              <a:t>.</a:t>
            </a:r>
          </a:p>
        </p:txBody>
      </p:sp>
      <p:sp>
        <p:nvSpPr>
          <p:cNvPr id="174" name="Линия"/>
          <p:cNvSpPr/>
          <p:nvPr/>
        </p:nvSpPr>
        <p:spPr>
          <a:xfrm>
            <a:off x="-6006177" y="8272843"/>
            <a:ext cx="5090857" cy="985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333" extrusionOk="0">
                <a:moveTo>
                  <a:pt x="0" y="11889"/>
                </a:moveTo>
                <a:cubicBezTo>
                  <a:pt x="5845" y="21600"/>
                  <a:pt x="13544" y="20221"/>
                  <a:pt x="18787" y="8525"/>
                </a:cubicBezTo>
                <a:cubicBezTo>
                  <a:pt x="19891" y="6062"/>
                  <a:pt x="20840" y="3187"/>
                  <a:pt x="21600" y="0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tail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882897" y="9180852"/>
            <a:ext cx="228093" cy="3429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defRPr>
            </a:lvl1pPr>
          </a:lstStyle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182" name="Линия"/>
          <p:cNvSpPr/>
          <p:nvPr/>
        </p:nvSpPr>
        <p:spPr>
          <a:xfrm flipV="1">
            <a:off x="-727665" y="9355705"/>
            <a:ext cx="12469586" cy="1"/>
          </a:xfrm>
          <a:prstGeom prst="line">
            <a:avLst/>
          </a:prstGeom>
          <a:ln w="254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3" name="Линия"/>
          <p:cNvSpPr/>
          <p:nvPr/>
        </p:nvSpPr>
        <p:spPr>
          <a:xfrm rot="10800000">
            <a:off x="-329612" y="8791146"/>
            <a:ext cx="4965416" cy="981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extrusionOk="0">
                <a:moveTo>
                  <a:pt x="0" y="21493"/>
                </a:moveTo>
                <a:cubicBezTo>
                  <a:pt x="4879" y="8032"/>
                  <a:pt x="10747" y="536"/>
                  <a:pt x="16805" y="28"/>
                </a:cubicBezTo>
                <a:cubicBezTo>
                  <a:pt x="18409" y="-107"/>
                  <a:pt x="20012" y="257"/>
                  <a:pt x="21600" y="1115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head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9" name="krug.png" descr="krug.png"/>
          <p:cNvPicPr>
            <a:picLocks noChangeAspect="1"/>
          </p:cNvPicPr>
          <p:nvPr/>
        </p:nvPicPr>
        <p:blipFill>
          <a:blip r:embed="rId2"/>
          <a:srcRect l="32746" r="29347" b="77439"/>
          <a:stretch>
            <a:fillRect/>
          </a:stretch>
        </p:blipFill>
        <p:spPr>
          <a:xfrm rot="12600667">
            <a:off x="7759519" y="-992903"/>
            <a:ext cx="6198385" cy="3689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Изображение" descr="Изображение">
            <a:extLst>
              <a:ext uri="{FF2B5EF4-FFF2-40B4-BE49-F238E27FC236}">
                <a16:creationId xmlns:a16="http://schemas.microsoft.com/office/drawing/2014/main" xmlns="" id="{C380415C-CF34-1642-8464-89DFAC6DAF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7931"/>
          <a:stretch>
            <a:fillRect/>
          </a:stretch>
        </p:blipFill>
        <p:spPr>
          <a:xfrm>
            <a:off x="7473476" y="495854"/>
            <a:ext cx="1216653" cy="1237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Изображение" descr="Изображение">
            <a:extLst>
              <a:ext uri="{FF2B5EF4-FFF2-40B4-BE49-F238E27FC236}">
                <a16:creationId xmlns:a16="http://schemas.microsoft.com/office/drawing/2014/main" xmlns="" id="{6EAABB5F-3AA1-C949-908B-FDB56CB66D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6498"/>
          <a:stretch>
            <a:fillRect/>
          </a:stretch>
        </p:blipFill>
        <p:spPr>
          <a:xfrm>
            <a:off x="9043608" y="473742"/>
            <a:ext cx="1132343" cy="8069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A38EEFDB-DBB1-9C4A-89C8-B09B598EE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9579" y="390590"/>
            <a:ext cx="1544248" cy="10610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/>
          <a:srcRect l="41898" t="23958" r="7003" b="7552"/>
          <a:stretch/>
        </p:blipFill>
        <p:spPr>
          <a:xfrm>
            <a:off x="212162" y="3269683"/>
            <a:ext cx="6784043" cy="511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0725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Кружок"/>
          <p:cNvSpPr/>
          <p:nvPr/>
        </p:nvSpPr>
        <p:spPr>
          <a:xfrm>
            <a:off x="11759506" y="9112336"/>
            <a:ext cx="480808" cy="48080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1" name="НАЗВАНИЕ РАЗДЕЛА"/>
          <p:cNvSpPr txBox="1"/>
          <p:nvPr/>
        </p:nvSpPr>
        <p:spPr>
          <a:xfrm>
            <a:off x="1185868" y="730100"/>
            <a:ext cx="6227667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4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rPr lang="ru-RU" dirty="0" smtClean="0"/>
              <a:t>ОНЛАЙН ДИАГНОСТИКА</a:t>
            </a:r>
            <a:endParaRPr dirty="0"/>
          </a:p>
        </p:txBody>
      </p:sp>
      <p:sp>
        <p:nvSpPr>
          <p:cNvPr id="174" name="Линия"/>
          <p:cNvSpPr/>
          <p:nvPr/>
        </p:nvSpPr>
        <p:spPr>
          <a:xfrm>
            <a:off x="-6006177" y="8272843"/>
            <a:ext cx="5090857" cy="985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333" extrusionOk="0">
                <a:moveTo>
                  <a:pt x="0" y="11889"/>
                </a:moveTo>
                <a:cubicBezTo>
                  <a:pt x="5845" y="21600"/>
                  <a:pt x="13544" y="20221"/>
                  <a:pt x="18787" y="8525"/>
                </a:cubicBezTo>
                <a:cubicBezTo>
                  <a:pt x="19891" y="6062"/>
                  <a:pt x="20840" y="3187"/>
                  <a:pt x="21600" y="0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tail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882897" y="9180852"/>
            <a:ext cx="228093" cy="3429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defRPr>
            </a:lvl1pPr>
          </a:lstStyle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182" name="Линия"/>
          <p:cNvSpPr/>
          <p:nvPr/>
        </p:nvSpPr>
        <p:spPr>
          <a:xfrm flipV="1">
            <a:off x="-727665" y="9355705"/>
            <a:ext cx="12469586" cy="1"/>
          </a:xfrm>
          <a:prstGeom prst="line">
            <a:avLst/>
          </a:prstGeom>
          <a:ln w="254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3" name="Линия"/>
          <p:cNvSpPr/>
          <p:nvPr/>
        </p:nvSpPr>
        <p:spPr>
          <a:xfrm rot="10800000">
            <a:off x="-329612" y="8791146"/>
            <a:ext cx="4965416" cy="981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extrusionOk="0">
                <a:moveTo>
                  <a:pt x="0" y="21493"/>
                </a:moveTo>
                <a:cubicBezTo>
                  <a:pt x="4879" y="8032"/>
                  <a:pt x="10747" y="536"/>
                  <a:pt x="16805" y="28"/>
                </a:cubicBezTo>
                <a:cubicBezTo>
                  <a:pt x="18409" y="-107"/>
                  <a:pt x="20012" y="257"/>
                  <a:pt x="21600" y="1115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head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0" name="Изображение" descr="Изображение">
            <a:extLst>
              <a:ext uri="{FF2B5EF4-FFF2-40B4-BE49-F238E27FC236}">
                <a16:creationId xmlns:a16="http://schemas.microsoft.com/office/drawing/2014/main" xmlns="" id="{C380415C-CF34-1642-8464-89DFAC6DAF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7931"/>
          <a:stretch>
            <a:fillRect/>
          </a:stretch>
        </p:blipFill>
        <p:spPr>
          <a:xfrm>
            <a:off x="7473476" y="495854"/>
            <a:ext cx="1216653" cy="1237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Изображение" descr="Изображение">
            <a:extLst>
              <a:ext uri="{FF2B5EF4-FFF2-40B4-BE49-F238E27FC236}">
                <a16:creationId xmlns:a16="http://schemas.microsoft.com/office/drawing/2014/main" xmlns="" id="{6EAABB5F-3AA1-C949-908B-FDB56CB66D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6498"/>
          <a:stretch>
            <a:fillRect/>
          </a:stretch>
        </p:blipFill>
        <p:spPr>
          <a:xfrm>
            <a:off x="9043608" y="473742"/>
            <a:ext cx="1132343" cy="8069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A38EEFDB-DBB1-9C4A-89C8-B09B598EE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9579" y="390590"/>
            <a:ext cx="1544248" cy="106107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6149" t="23822" r="25114" b="14493"/>
          <a:stretch/>
        </p:blipFill>
        <p:spPr>
          <a:xfrm>
            <a:off x="0" y="75906"/>
            <a:ext cx="12804212" cy="911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4267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Кружок"/>
          <p:cNvSpPr/>
          <p:nvPr/>
        </p:nvSpPr>
        <p:spPr>
          <a:xfrm>
            <a:off x="11759506" y="9112336"/>
            <a:ext cx="480808" cy="48080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1" name="НАЗВАНИЕ РАЗДЕЛА"/>
          <p:cNvSpPr txBox="1"/>
          <p:nvPr/>
        </p:nvSpPr>
        <p:spPr>
          <a:xfrm>
            <a:off x="1185868" y="730100"/>
            <a:ext cx="6227667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4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rPr lang="ru-RU" dirty="0" smtClean="0"/>
              <a:t>ОНЛАЙН ДИАГНОСТИКА</a:t>
            </a:r>
            <a:endParaRPr dirty="0"/>
          </a:p>
        </p:txBody>
      </p:sp>
      <p:sp>
        <p:nvSpPr>
          <p:cNvPr id="174" name="Линия"/>
          <p:cNvSpPr/>
          <p:nvPr/>
        </p:nvSpPr>
        <p:spPr>
          <a:xfrm>
            <a:off x="-6006177" y="8272843"/>
            <a:ext cx="5090857" cy="985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333" extrusionOk="0">
                <a:moveTo>
                  <a:pt x="0" y="11889"/>
                </a:moveTo>
                <a:cubicBezTo>
                  <a:pt x="5845" y="21600"/>
                  <a:pt x="13544" y="20221"/>
                  <a:pt x="18787" y="8525"/>
                </a:cubicBezTo>
                <a:cubicBezTo>
                  <a:pt x="19891" y="6062"/>
                  <a:pt x="20840" y="3187"/>
                  <a:pt x="21600" y="0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tail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882897" y="9180852"/>
            <a:ext cx="228093" cy="3429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defRPr>
            </a:lvl1pPr>
          </a:lstStyle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182" name="Линия"/>
          <p:cNvSpPr/>
          <p:nvPr/>
        </p:nvSpPr>
        <p:spPr>
          <a:xfrm flipV="1">
            <a:off x="-727665" y="9355705"/>
            <a:ext cx="12469586" cy="1"/>
          </a:xfrm>
          <a:prstGeom prst="line">
            <a:avLst/>
          </a:prstGeom>
          <a:ln w="254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3" name="Линия"/>
          <p:cNvSpPr/>
          <p:nvPr/>
        </p:nvSpPr>
        <p:spPr>
          <a:xfrm rot="10800000">
            <a:off x="-329612" y="8791146"/>
            <a:ext cx="4965416" cy="981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extrusionOk="0">
                <a:moveTo>
                  <a:pt x="0" y="21493"/>
                </a:moveTo>
                <a:cubicBezTo>
                  <a:pt x="4879" y="8032"/>
                  <a:pt x="10747" y="536"/>
                  <a:pt x="16805" y="28"/>
                </a:cubicBezTo>
                <a:cubicBezTo>
                  <a:pt x="18409" y="-107"/>
                  <a:pt x="20012" y="257"/>
                  <a:pt x="21600" y="1115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head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0" name="Изображение" descr="Изображение">
            <a:extLst>
              <a:ext uri="{FF2B5EF4-FFF2-40B4-BE49-F238E27FC236}">
                <a16:creationId xmlns:a16="http://schemas.microsoft.com/office/drawing/2014/main" xmlns="" id="{C380415C-CF34-1642-8464-89DFAC6DAF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7931"/>
          <a:stretch>
            <a:fillRect/>
          </a:stretch>
        </p:blipFill>
        <p:spPr>
          <a:xfrm>
            <a:off x="7473476" y="495854"/>
            <a:ext cx="1216653" cy="1237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Изображение" descr="Изображение">
            <a:extLst>
              <a:ext uri="{FF2B5EF4-FFF2-40B4-BE49-F238E27FC236}">
                <a16:creationId xmlns:a16="http://schemas.microsoft.com/office/drawing/2014/main" xmlns="" id="{6EAABB5F-3AA1-C949-908B-FDB56CB66D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6498"/>
          <a:stretch>
            <a:fillRect/>
          </a:stretch>
        </p:blipFill>
        <p:spPr>
          <a:xfrm>
            <a:off x="9043608" y="473742"/>
            <a:ext cx="1132343" cy="8069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A38EEFDB-DBB1-9C4A-89C8-B09B598EE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9579" y="390590"/>
            <a:ext cx="1544248" cy="10610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25160" t="28041" r="22742" b="10693"/>
          <a:stretch/>
        </p:blipFill>
        <p:spPr>
          <a:xfrm>
            <a:off x="0" y="-30801"/>
            <a:ext cx="13004800" cy="8598331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8262746" y="5837424"/>
            <a:ext cx="1437845" cy="1462683"/>
          </a:xfrm>
          <a:prstGeom prst="round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8000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?!</a:t>
            </a:r>
            <a:endParaRPr kumimoji="0" lang="ru-RU" sz="800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06841603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Кружок"/>
          <p:cNvSpPr/>
          <p:nvPr/>
        </p:nvSpPr>
        <p:spPr>
          <a:xfrm>
            <a:off x="11759506" y="9112336"/>
            <a:ext cx="480808" cy="48080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0" name="Прямоугольник"/>
          <p:cNvSpPr/>
          <p:nvPr/>
        </p:nvSpPr>
        <p:spPr>
          <a:xfrm>
            <a:off x="-44091" y="-45918"/>
            <a:ext cx="13148941" cy="190329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1" name="НАЗВАНИЕ РАЗДЕЛА"/>
          <p:cNvSpPr txBox="1"/>
          <p:nvPr/>
        </p:nvSpPr>
        <p:spPr>
          <a:xfrm>
            <a:off x="1185868" y="422324"/>
            <a:ext cx="4773743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4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rPr lang="ru-RU" dirty="0" smtClean="0"/>
              <a:t>РОЛЬ ПЛОЩАДОК </a:t>
            </a:r>
          </a:p>
          <a:p>
            <a:r>
              <a:rPr lang="ru-RU" dirty="0" smtClean="0"/>
              <a:t>И НАСТАВНИКОВ</a:t>
            </a:r>
            <a:endParaRPr dirty="0"/>
          </a:p>
        </p:txBody>
      </p:sp>
      <p:sp>
        <p:nvSpPr>
          <p:cNvPr id="173" name="ТЕКСТ ТЕКСТ ТЕКСТ ТЕКСТ ТЕКСТ ТЕКСТ ТЕКСТ ТЕКСТ…"/>
          <p:cNvSpPr txBox="1"/>
          <p:nvPr/>
        </p:nvSpPr>
        <p:spPr>
          <a:xfrm>
            <a:off x="266068" y="2274772"/>
            <a:ext cx="12230321" cy="7304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buClr>
                <a:schemeClr val="accent1"/>
              </a:buClr>
              <a:buSzPct val="91000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2600" dirty="0" smtClean="0"/>
              <a:t>Площадка - образовательная </a:t>
            </a:r>
            <a:r>
              <a:rPr lang="ru-RU" sz="2600" dirty="0"/>
              <a:t>организация или иное </a:t>
            </a:r>
            <a:r>
              <a:rPr lang="ru-RU" sz="2600" dirty="0" smtClean="0"/>
              <a:t>учреждение, соответствующее </a:t>
            </a:r>
            <a:r>
              <a:rPr lang="ru-RU" sz="2600" dirty="0"/>
              <a:t>требованиям нормативно-правовых актов </a:t>
            </a:r>
            <a:r>
              <a:rPr lang="ru-RU" sz="2600" dirty="0" smtClean="0"/>
              <a:t>Российской Федерации</a:t>
            </a:r>
            <a:r>
              <a:rPr lang="ru-RU" sz="2600" dirty="0"/>
              <a:t>, на базе которой проводятся практические мероприятия Проекта, </a:t>
            </a:r>
            <a:r>
              <a:rPr lang="ru-RU" sz="2600" dirty="0" smtClean="0"/>
              <a:t>как очного</a:t>
            </a:r>
            <a:r>
              <a:rPr lang="ru-RU" sz="2600" dirty="0"/>
              <a:t>, так и онлайн форматов, в том числе с привлечением экспертов со </a:t>
            </a:r>
            <a:r>
              <a:rPr lang="ru-RU" sz="2600" dirty="0" smtClean="0"/>
              <a:t>стороны промышленных </a:t>
            </a:r>
            <a:r>
              <a:rPr lang="ru-RU" sz="2600" dirty="0"/>
              <a:t>предприятий и работодателей</a:t>
            </a:r>
            <a:r>
              <a:rPr lang="ru-RU" sz="2600" dirty="0" smtClean="0"/>
              <a:t>.</a:t>
            </a:r>
          </a:p>
          <a:p>
            <a:pPr algn="l" defTabSz="457200">
              <a:buClr>
                <a:schemeClr val="accent1"/>
              </a:buClr>
              <a:buSzPct val="91000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endParaRPr lang="ru-RU" sz="2600" dirty="0"/>
          </a:p>
          <a:p>
            <a:pPr algn="l" defTabSz="457200">
              <a:buClr>
                <a:schemeClr val="accent1"/>
              </a:buClr>
              <a:buSzPct val="91000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2600" dirty="0" smtClean="0"/>
              <a:t>Онлайн </a:t>
            </a:r>
            <a:r>
              <a:rPr lang="ru-RU" sz="2600" dirty="0"/>
              <a:t>площадка реализации Проекта – образовательная организация или </a:t>
            </a:r>
            <a:r>
              <a:rPr lang="ru-RU" sz="2600" dirty="0" smtClean="0"/>
              <a:t>иное учреждение </a:t>
            </a:r>
            <a:r>
              <a:rPr lang="ru-RU" sz="2600" dirty="0"/>
              <a:t>обеспечивающие доступ к дистанционным </a:t>
            </a:r>
            <a:r>
              <a:rPr lang="ru-RU" sz="2600" dirty="0" smtClean="0"/>
              <a:t>практическим мероприятиям </a:t>
            </a:r>
            <a:r>
              <a:rPr lang="ru-RU" sz="2600" dirty="0"/>
              <a:t>Проекта с помощью информационно-телекоммуникационной </a:t>
            </a:r>
            <a:r>
              <a:rPr lang="ru-RU" sz="2600" dirty="0" smtClean="0"/>
              <a:t>сети «</a:t>
            </a:r>
            <a:r>
              <a:rPr lang="ru-RU" sz="2600" dirty="0"/>
              <a:t>Интернет</a:t>
            </a:r>
            <a:r>
              <a:rPr lang="ru-RU" sz="2600" dirty="0" smtClean="0"/>
              <a:t>».</a:t>
            </a:r>
          </a:p>
          <a:p>
            <a:pPr algn="l" defTabSz="457200">
              <a:buClr>
                <a:schemeClr val="accent1"/>
              </a:buClr>
              <a:buSzPct val="91000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endParaRPr lang="ru-RU" sz="2600" dirty="0"/>
          </a:p>
          <a:p>
            <a:pPr algn="l" defTabSz="457200">
              <a:buClr>
                <a:schemeClr val="accent1"/>
              </a:buClr>
              <a:buSzPct val="91000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2600" dirty="0" smtClean="0"/>
              <a:t>Наставник </a:t>
            </a:r>
            <a:r>
              <a:rPr lang="ru-RU" sz="2600" dirty="0"/>
              <a:t>– представитель общеобразовательной организации, </a:t>
            </a:r>
            <a:r>
              <a:rPr lang="ru-RU" sz="2600" dirty="0" smtClean="0"/>
              <a:t>образовательной организации </a:t>
            </a:r>
            <a:r>
              <a:rPr lang="ru-RU" sz="2600" dirty="0"/>
              <a:t>среднего профессионального образования, </a:t>
            </a:r>
            <a:r>
              <a:rPr lang="ru-RU" sz="2600" dirty="0" smtClean="0"/>
              <a:t>образовательной организации </a:t>
            </a:r>
            <a:r>
              <a:rPr lang="ru-RU" sz="2600" dirty="0"/>
              <a:t>высшего образования, организации дополнительного </a:t>
            </a:r>
            <a:r>
              <a:rPr lang="ru-RU" sz="2600" dirty="0" smtClean="0"/>
              <a:t>образования детей</a:t>
            </a:r>
            <a:r>
              <a:rPr lang="ru-RU" sz="2600" dirty="0"/>
              <a:t>, представитель промышленного предприятия или </a:t>
            </a:r>
            <a:r>
              <a:rPr lang="ru-RU" sz="2600" dirty="0" smtClean="0"/>
              <a:t>высокотехнологичного бизнеса</a:t>
            </a:r>
            <a:r>
              <a:rPr lang="ru-RU" sz="2600" dirty="0"/>
              <a:t>, </a:t>
            </a:r>
            <a:r>
              <a:rPr lang="ru-RU" sz="2600" dirty="0" smtClean="0"/>
              <a:t>представитель </a:t>
            </a:r>
            <a:r>
              <a:rPr lang="ru-RU" sz="2600" dirty="0"/>
              <a:t>научной организации или иных организаций, </a:t>
            </a:r>
            <a:r>
              <a:rPr lang="ru-RU" sz="2600" dirty="0" smtClean="0"/>
              <a:t>являющийся носителем </a:t>
            </a:r>
            <a:r>
              <a:rPr lang="ru-RU" sz="2600" dirty="0"/>
              <a:t>профессиональной практики и необходимых компетенций.</a:t>
            </a:r>
          </a:p>
        </p:txBody>
      </p:sp>
      <p:sp>
        <p:nvSpPr>
          <p:cNvPr id="174" name="Линия"/>
          <p:cNvSpPr/>
          <p:nvPr/>
        </p:nvSpPr>
        <p:spPr>
          <a:xfrm>
            <a:off x="-6006177" y="8272843"/>
            <a:ext cx="5090857" cy="985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333" extrusionOk="0">
                <a:moveTo>
                  <a:pt x="0" y="11889"/>
                </a:moveTo>
                <a:cubicBezTo>
                  <a:pt x="5845" y="21600"/>
                  <a:pt x="13544" y="20221"/>
                  <a:pt x="18787" y="8525"/>
                </a:cubicBezTo>
                <a:cubicBezTo>
                  <a:pt x="19891" y="6062"/>
                  <a:pt x="20840" y="3187"/>
                  <a:pt x="21600" y="0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tail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882897" y="9180852"/>
            <a:ext cx="228093" cy="3429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defRPr>
            </a:lvl1pPr>
          </a:lstStyle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182" name="Линия"/>
          <p:cNvSpPr/>
          <p:nvPr/>
        </p:nvSpPr>
        <p:spPr>
          <a:xfrm flipV="1">
            <a:off x="-727665" y="9355705"/>
            <a:ext cx="12469586" cy="1"/>
          </a:xfrm>
          <a:prstGeom prst="line">
            <a:avLst/>
          </a:prstGeom>
          <a:ln w="254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3" name="Линия"/>
          <p:cNvSpPr/>
          <p:nvPr/>
        </p:nvSpPr>
        <p:spPr>
          <a:xfrm rot="10800000">
            <a:off x="-329612" y="8791146"/>
            <a:ext cx="4965416" cy="981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extrusionOk="0">
                <a:moveTo>
                  <a:pt x="0" y="21493"/>
                </a:moveTo>
                <a:cubicBezTo>
                  <a:pt x="4879" y="8032"/>
                  <a:pt x="10747" y="536"/>
                  <a:pt x="16805" y="28"/>
                </a:cubicBezTo>
                <a:cubicBezTo>
                  <a:pt x="18409" y="-107"/>
                  <a:pt x="20012" y="257"/>
                  <a:pt x="21600" y="1115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head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9" name="krug.png" descr="krug.png"/>
          <p:cNvPicPr>
            <a:picLocks noChangeAspect="1"/>
          </p:cNvPicPr>
          <p:nvPr/>
        </p:nvPicPr>
        <p:blipFill>
          <a:blip r:embed="rId2"/>
          <a:srcRect l="32746" r="29347" b="77439"/>
          <a:stretch>
            <a:fillRect/>
          </a:stretch>
        </p:blipFill>
        <p:spPr>
          <a:xfrm rot="12600667">
            <a:off x="7759519" y="-992903"/>
            <a:ext cx="6198385" cy="3689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Изображение" descr="Изображение">
            <a:extLst>
              <a:ext uri="{FF2B5EF4-FFF2-40B4-BE49-F238E27FC236}">
                <a16:creationId xmlns:a16="http://schemas.microsoft.com/office/drawing/2014/main" xmlns="" id="{C380415C-CF34-1642-8464-89DFAC6DAF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7931"/>
          <a:stretch>
            <a:fillRect/>
          </a:stretch>
        </p:blipFill>
        <p:spPr>
          <a:xfrm>
            <a:off x="7473476" y="495854"/>
            <a:ext cx="1216653" cy="1237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Изображение" descr="Изображение">
            <a:extLst>
              <a:ext uri="{FF2B5EF4-FFF2-40B4-BE49-F238E27FC236}">
                <a16:creationId xmlns:a16="http://schemas.microsoft.com/office/drawing/2014/main" xmlns="" id="{6EAABB5F-3AA1-C949-908B-FDB56CB66D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6498"/>
          <a:stretch>
            <a:fillRect/>
          </a:stretch>
        </p:blipFill>
        <p:spPr>
          <a:xfrm>
            <a:off x="9043608" y="473742"/>
            <a:ext cx="1132343" cy="8069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A38EEFDB-DBB1-9C4A-89C8-B09B598EE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9579" y="390590"/>
            <a:ext cx="1544248" cy="106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71556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Прямоугольник"/>
          <p:cNvSpPr/>
          <p:nvPr/>
        </p:nvSpPr>
        <p:spPr>
          <a:xfrm>
            <a:off x="-44091" y="-45918"/>
            <a:ext cx="13148941" cy="190329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7" name="krug.png" descr="krug.png"/>
          <p:cNvPicPr>
            <a:picLocks noChangeAspect="1"/>
          </p:cNvPicPr>
          <p:nvPr/>
        </p:nvPicPr>
        <p:blipFill>
          <a:blip r:embed="rId2"/>
          <a:srcRect l="32746" r="29347" b="77439"/>
          <a:stretch>
            <a:fillRect/>
          </a:stretch>
        </p:blipFill>
        <p:spPr>
          <a:xfrm rot="12600667">
            <a:off x="7759519" y="-992903"/>
            <a:ext cx="6198385" cy="3689057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Кружок"/>
          <p:cNvSpPr/>
          <p:nvPr/>
        </p:nvSpPr>
        <p:spPr>
          <a:xfrm>
            <a:off x="11759506" y="9112336"/>
            <a:ext cx="480808" cy="48080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882897" y="9180852"/>
            <a:ext cx="228093" cy="3429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defRPr>
            </a:lvl1pPr>
          </a:lstStyle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190" name="НАЗВАНИЕ РАЗДЕЛА"/>
          <p:cNvSpPr txBox="1"/>
          <p:nvPr/>
        </p:nvSpPr>
        <p:spPr>
          <a:xfrm>
            <a:off x="734254" y="601466"/>
            <a:ext cx="6298199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4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rPr lang="ru-RU" sz="3000" dirty="0" smtClean="0"/>
              <a:t>ПЛОЩАДКИ </a:t>
            </a:r>
          </a:p>
          <a:p>
            <a:r>
              <a:rPr lang="ru-RU" sz="3000" dirty="0" smtClean="0"/>
              <a:t>ПРАКТИЧЕСКИХ МЕРОПРИЯТИЙ</a:t>
            </a:r>
            <a:endParaRPr sz="3000" dirty="0"/>
          </a:p>
        </p:txBody>
      </p:sp>
      <p:sp>
        <p:nvSpPr>
          <p:cNvPr id="191" name="ПОДЗАГОЛОВОК"/>
          <p:cNvSpPr txBox="1"/>
          <p:nvPr/>
        </p:nvSpPr>
        <p:spPr>
          <a:xfrm>
            <a:off x="3387399" y="2688995"/>
            <a:ext cx="6589946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rPr lang="ru-RU" b="1" dirty="0" smtClean="0">
                <a:solidFill>
                  <a:schemeClr val="tx1"/>
                </a:solidFill>
              </a:rPr>
              <a:t>КРАСНОЯРСКИЙ КРАЙ. ПО СОСТОЯНИЮ НА 16.07.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92" name="Линия"/>
          <p:cNvSpPr/>
          <p:nvPr/>
        </p:nvSpPr>
        <p:spPr>
          <a:xfrm flipV="1">
            <a:off x="-727665" y="9355705"/>
            <a:ext cx="12469586" cy="1"/>
          </a:xfrm>
          <a:prstGeom prst="line">
            <a:avLst/>
          </a:prstGeom>
          <a:ln w="254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3" name="Линия"/>
          <p:cNvSpPr/>
          <p:nvPr/>
        </p:nvSpPr>
        <p:spPr>
          <a:xfrm rot="10800000">
            <a:off x="-329612" y="8791146"/>
            <a:ext cx="4965416" cy="981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extrusionOk="0">
                <a:moveTo>
                  <a:pt x="0" y="21493"/>
                </a:moveTo>
                <a:cubicBezTo>
                  <a:pt x="4879" y="8032"/>
                  <a:pt x="10747" y="536"/>
                  <a:pt x="16805" y="28"/>
                </a:cubicBezTo>
                <a:cubicBezTo>
                  <a:pt x="18409" y="-107"/>
                  <a:pt x="20012" y="257"/>
                  <a:pt x="21600" y="1115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head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8" name="ТЕКСТ ТЕКСТ ТЕКСТ ТЕКСТ ТЕКСТ ТЕКСТ ТЕКСТ ТЕКСТ ТЕКСТ ТЕКСТ ТЕКСТ ТЕКСТ ТЕКСТ…"/>
          <p:cNvSpPr txBox="1"/>
          <p:nvPr/>
        </p:nvSpPr>
        <p:spPr>
          <a:xfrm>
            <a:off x="138610" y="3734835"/>
            <a:ext cx="5710510" cy="471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/>
            <a:r>
              <a:rPr lang="ru-RU" b="0" dirty="0" smtClean="0"/>
              <a:t>Ачинск (4)</a:t>
            </a:r>
          </a:p>
          <a:p>
            <a:pPr lvl="0"/>
            <a:r>
              <a:rPr lang="ru-RU" b="0" dirty="0" err="1" smtClean="0"/>
              <a:t>Балахтинский</a:t>
            </a:r>
            <a:r>
              <a:rPr lang="ru-RU" b="0" dirty="0" smtClean="0"/>
              <a:t> р-н (1) </a:t>
            </a:r>
          </a:p>
          <a:p>
            <a:r>
              <a:rPr lang="ru-RU" b="0" dirty="0" smtClean="0"/>
              <a:t>Дивногорск </a:t>
            </a:r>
            <a:r>
              <a:rPr lang="ru-RU" b="0" dirty="0"/>
              <a:t>(1) </a:t>
            </a:r>
            <a:endParaRPr lang="ru-RU" b="0" dirty="0" smtClean="0"/>
          </a:p>
          <a:p>
            <a:r>
              <a:rPr lang="ru-RU" b="0" dirty="0" smtClean="0"/>
              <a:t>Енисейск </a:t>
            </a:r>
            <a:r>
              <a:rPr lang="ru-RU" b="0" dirty="0"/>
              <a:t>(1) </a:t>
            </a:r>
            <a:endParaRPr lang="ru-RU" b="0" dirty="0"/>
          </a:p>
          <a:p>
            <a:r>
              <a:rPr lang="ru-RU" b="0" dirty="0" smtClean="0"/>
              <a:t>Зеленогорск</a:t>
            </a:r>
            <a:r>
              <a:rPr lang="ru-RU" b="0" dirty="0"/>
              <a:t>(1) </a:t>
            </a:r>
            <a:endParaRPr lang="ru-RU" b="0" dirty="0"/>
          </a:p>
          <a:p>
            <a:r>
              <a:rPr lang="ru-RU" b="0" dirty="0" smtClean="0"/>
              <a:t>Канск (2) </a:t>
            </a:r>
            <a:endParaRPr lang="ru-RU" b="0" dirty="0"/>
          </a:p>
          <a:p>
            <a:r>
              <a:rPr lang="ru-RU" b="0" dirty="0" err="1"/>
              <a:t>Канский</a:t>
            </a:r>
            <a:r>
              <a:rPr lang="ru-RU" b="0" dirty="0"/>
              <a:t> </a:t>
            </a:r>
            <a:r>
              <a:rPr lang="ru-RU" b="0" dirty="0" smtClean="0"/>
              <a:t>р-н (1) </a:t>
            </a:r>
            <a:endParaRPr lang="ru-RU" b="0" dirty="0"/>
          </a:p>
          <a:p>
            <a:r>
              <a:rPr lang="ru-RU" b="0" dirty="0" smtClean="0"/>
              <a:t>Красноярск </a:t>
            </a:r>
            <a:r>
              <a:rPr lang="ru-RU" b="0" dirty="0"/>
              <a:t>(</a:t>
            </a:r>
            <a:r>
              <a:rPr lang="ru-RU" b="0" dirty="0" smtClean="0"/>
              <a:t>14)  </a:t>
            </a:r>
            <a:endParaRPr lang="ru-RU" b="0" dirty="0"/>
          </a:p>
          <a:p>
            <a:r>
              <a:rPr lang="ru-RU" b="0" dirty="0" err="1" smtClean="0"/>
              <a:t>Лесосибирск</a:t>
            </a:r>
            <a:r>
              <a:rPr lang="ru-RU" b="0" dirty="0"/>
              <a:t> </a:t>
            </a:r>
            <a:r>
              <a:rPr lang="ru-RU" b="0" dirty="0" smtClean="0"/>
              <a:t>(2) </a:t>
            </a:r>
            <a:endParaRPr lang="ru-RU" b="0" dirty="0"/>
          </a:p>
          <a:p>
            <a:r>
              <a:rPr lang="ru-RU" b="0" dirty="0" smtClean="0"/>
              <a:t>Минусинск (2)  </a:t>
            </a:r>
            <a:endParaRPr lang="ru-RU" b="0" dirty="0"/>
          </a:p>
          <a:p>
            <a:pPr marL="277812" indent="-277812" defTabSz="457200">
              <a:buClr>
                <a:schemeClr val="accent1"/>
              </a:buClr>
              <a:buSzPct val="91000"/>
              <a:buChar char="•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endParaRPr lang="ru-RU" dirty="0" smtClean="0"/>
          </a:p>
          <a:p>
            <a:pPr marL="277812" indent="-277812" defTabSz="457200">
              <a:buClr>
                <a:schemeClr val="accent1"/>
              </a:buClr>
              <a:buSzPct val="91000"/>
              <a:buChar char="•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endParaRPr lang="ru-RU" dirty="0" smtClean="0"/>
          </a:p>
          <a:p>
            <a:pPr marL="277812" indent="-277812" defTabSz="457200">
              <a:buClr>
                <a:schemeClr val="accent1"/>
              </a:buClr>
              <a:buSzPct val="91000"/>
              <a:buChar char="•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endParaRPr dirty="0"/>
          </a:p>
        </p:txBody>
      </p:sp>
      <p:pic>
        <p:nvPicPr>
          <p:cNvPr id="18" name="Изображение" descr="Изображение">
            <a:extLst>
              <a:ext uri="{FF2B5EF4-FFF2-40B4-BE49-F238E27FC236}">
                <a16:creationId xmlns:a16="http://schemas.microsoft.com/office/drawing/2014/main" xmlns="" id="{05032576-A31E-494F-A91C-9E2780C9FF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7931"/>
          <a:stretch>
            <a:fillRect/>
          </a:stretch>
        </p:blipFill>
        <p:spPr>
          <a:xfrm>
            <a:off x="7473476" y="495854"/>
            <a:ext cx="1216653" cy="1237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Изображение" descr="Изображение">
            <a:extLst>
              <a:ext uri="{FF2B5EF4-FFF2-40B4-BE49-F238E27FC236}">
                <a16:creationId xmlns:a16="http://schemas.microsoft.com/office/drawing/2014/main" xmlns="" id="{C55C9E0B-79AE-9740-8EAE-300652AB05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6498"/>
          <a:stretch>
            <a:fillRect/>
          </a:stretch>
        </p:blipFill>
        <p:spPr>
          <a:xfrm>
            <a:off x="9043608" y="473742"/>
            <a:ext cx="1132343" cy="8069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5BF7E134-47C4-4844-8CA6-3388099B2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9579" y="390590"/>
            <a:ext cx="1544248" cy="1061079"/>
          </a:xfrm>
          <a:prstGeom prst="rect">
            <a:avLst/>
          </a:prstGeom>
        </p:spPr>
      </p:pic>
      <p:sp>
        <p:nvSpPr>
          <p:cNvPr id="23" name="ТЕКСТ ТЕКСТ ТЕКСТ ТЕКСТ ТЕКСТ ТЕКСТ ТЕКСТ ТЕКСТ ТЕКСТ ТЕКСТ ТЕКСТ ТЕКСТ ТЕКСТ…"/>
          <p:cNvSpPr txBox="1"/>
          <p:nvPr/>
        </p:nvSpPr>
        <p:spPr>
          <a:xfrm>
            <a:off x="6043355" y="3800409"/>
            <a:ext cx="5710510" cy="471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b="0" dirty="0" smtClean="0"/>
              <a:t>Минусинский р-н (1)  </a:t>
            </a:r>
          </a:p>
          <a:p>
            <a:r>
              <a:rPr lang="ru-RU" b="0" dirty="0" err="1" smtClean="0"/>
              <a:t>Мотыгинский</a:t>
            </a:r>
            <a:r>
              <a:rPr lang="ru-RU" b="0" dirty="0" smtClean="0"/>
              <a:t> р-н </a:t>
            </a:r>
            <a:r>
              <a:rPr lang="ru-RU" b="0" dirty="0"/>
              <a:t>(1) </a:t>
            </a:r>
            <a:r>
              <a:rPr lang="ru-RU" b="0" dirty="0" smtClean="0"/>
              <a:t> </a:t>
            </a:r>
          </a:p>
          <a:p>
            <a:r>
              <a:rPr lang="ru-RU" b="0" dirty="0" smtClean="0"/>
              <a:t>Назарово (2) </a:t>
            </a:r>
          </a:p>
          <a:p>
            <a:r>
              <a:rPr lang="ru-RU" b="0" dirty="0" smtClean="0"/>
              <a:t>Норильск (2) </a:t>
            </a:r>
            <a:endParaRPr lang="ru-RU" b="0" dirty="0"/>
          </a:p>
          <a:p>
            <a:r>
              <a:rPr lang="ru-RU" b="0" dirty="0"/>
              <a:t>Рыбинский </a:t>
            </a:r>
            <a:r>
              <a:rPr lang="ru-RU" b="0" dirty="0" smtClean="0"/>
              <a:t>р-н</a:t>
            </a:r>
            <a:r>
              <a:rPr lang="ru-RU" b="0" dirty="0"/>
              <a:t> </a:t>
            </a:r>
            <a:r>
              <a:rPr lang="ru-RU" b="0" dirty="0" smtClean="0"/>
              <a:t>(2) </a:t>
            </a:r>
            <a:endParaRPr lang="ru-RU" b="0" dirty="0"/>
          </a:p>
          <a:p>
            <a:r>
              <a:rPr lang="ru-RU" b="0" dirty="0" smtClean="0"/>
              <a:t>Ужур</a:t>
            </a:r>
            <a:r>
              <a:rPr lang="ru-RU" b="0" dirty="0"/>
              <a:t> </a:t>
            </a:r>
            <a:r>
              <a:rPr lang="ru-RU" b="0" dirty="0" smtClean="0"/>
              <a:t>(2) </a:t>
            </a:r>
          </a:p>
          <a:p>
            <a:r>
              <a:rPr lang="ru-RU" b="0" dirty="0" err="1" smtClean="0"/>
              <a:t>Уярский</a:t>
            </a:r>
            <a:r>
              <a:rPr lang="ru-RU" b="0" dirty="0" smtClean="0"/>
              <a:t> р-н </a:t>
            </a:r>
            <a:r>
              <a:rPr lang="ru-RU" b="0" dirty="0"/>
              <a:t>(1) </a:t>
            </a:r>
            <a:r>
              <a:rPr lang="ru-RU" b="0" dirty="0" smtClean="0"/>
              <a:t> </a:t>
            </a:r>
            <a:endParaRPr lang="ru-RU" b="0" dirty="0"/>
          </a:p>
          <a:p>
            <a:r>
              <a:rPr lang="ru-RU" b="0" dirty="0" smtClean="0"/>
              <a:t>Шарыпово</a:t>
            </a:r>
            <a:r>
              <a:rPr lang="ru-RU" b="0" dirty="0"/>
              <a:t> (1) </a:t>
            </a:r>
            <a:endParaRPr lang="ru-RU" b="0" dirty="0"/>
          </a:p>
          <a:p>
            <a:r>
              <a:rPr lang="ru-RU" b="0" dirty="0" err="1"/>
              <a:t>Шушенкский</a:t>
            </a:r>
            <a:r>
              <a:rPr lang="ru-RU" b="0" dirty="0"/>
              <a:t> </a:t>
            </a:r>
            <a:r>
              <a:rPr lang="ru-RU" b="0" dirty="0" smtClean="0"/>
              <a:t>р-н</a:t>
            </a:r>
            <a:r>
              <a:rPr lang="ru-RU" b="0" dirty="0"/>
              <a:t> (1) </a:t>
            </a:r>
            <a:endParaRPr lang="ru-RU" b="0" dirty="0"/>
          </a:p>
          <a:p>
            <a:r>
              <a:rPr lang="ru-RU" b="0" dirty="0"/>
              <a:t>Эвенкийский </a:t>
            </a:r>
            <a:r>
              <a:rPr lang="ru-RU" b="0" dirty="0" smtClean="0"/>
              <a:t>р-н </a:t>
            </a:r>
            <a:r>
              <a:rPr lang="ru-RU" b="0" dirty="0"/>
              <a:t>(1) </a:t>
            </a:r>
            <a:r>
              <a:rPr lang="ru-RU" b="0" dirty="0" smtClean="0"/>
              <a:t> </a:t>
            </a:r>
            <a:endParaRPr lang="ru-RU" dirty="0" smtClean="0"/>
          </a:p>
          <a:p>
            <a:pPr marL="277812" indent="-277812" defTabSz="457200">
              <a:buClr>
                <a:schemeClr val="accent1"/>
              </a:buClr>
              <a:buSzPct val="91000"/>
              <a:buChar char="•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endParaRPr lang="ru-RU" dirty="0" smtClean="0"/>
          </a:p>
          <a:p>
            <a:pPr marL="277812" indent="-277812" defTabSz="457200">
              <a:buClr>
                <a:schemeClr val="accent1"/>
              </a:buClr>
              <a:buSzPct val="91000"/>
              <a:buChar char="•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endParaRPr lang="ru-RU" dirty="0" smtClean="0"/>
          </a:p>
          <a:p>
            <a:pPr marL="277812" indent="-277812" defTabSz="457200">
              <a:buClr>
                <a:schemeClr val="accent1"/>
              </a:buClr>
              <a:buSzPct val="91000"/>
              <a:buChar char="•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Прямоугольник"/>
          <p:cNvSpPr/>
          <p:nvPr/>
        </p:nvSpPr>
        <p:spPr>
          <a:xfrm>
            <a:off x="-44091" y="-45918"/>
            <a:ext cx="13148941" cy="190329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6" name="krug.png" descr="krug.png"/>
          <p:cNvPicPr>
            <a:picLocks noChangeAspect="1"/>
          </p:cNvPicPr>
          <p:nvPr/>
        </p:nvPicPr>
        <p:blipFill>
          <a:blip r:embed="rId2"/>
          <a:srcRect l="32746" r="29347" b="77439"/>
          <a:stretch>
            <a:fillRect/>
          </a:stretch>
        </p:blipFill>
        <p:spPr>
          <a:xfrm rot="12600667">
            <a:off x="7759519" y="-992903"/>
            <a:ext cx="6198385" cy="3689057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Кружок"/>
          <p:cNvSpPr/>
          <p:nvPr/>
        </p:nvSpPr>
        <p:spPr>
          <a:xfrm>
            <a:off x="11759506" y="9112336"/>
            <a:ext cx="480808" cy="48080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3" name="НАЗВАНИЕ РАЗДЕЛА"/>
          <p:cNvSpPr txBox="1"/>
          <p:nvPr/>
        </p:nvSpPr>
        <p:spPr>
          <a:xfrm>
            <a:off x="1185868" y="422324"/>
            <a:ext cx="506869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4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rPr lang="ru-RU" dirty="0" smtClean="0"/>
              <a:t>ОСНОВНЫЕ СРОКИ</a:t>
            </a:r>
          </a:p>
          <a:p>
            <a:r>
              <a:rPr lang="ru-RU" dirty="0" smtClean="0"/>
              <a:t>ПРОЕКТА</a:t>
            </a:r>
            <a:endParaRPr dirty="0"/>
          </a:p>
        </p:txBody>
      </p:sp>
      <p:sp>
        <p:nvSpPr>
          <p:cNvPr id="225" name="ТЕКСТ ТЕКСТ ТЕКСТ ТЕКСТ ТЕКСТ ТЕКСТ ТЕКСТ ТЕКСТ…"/>
          <p:cNvSpPr txBox="1"/>
          <p:nvPr/>
        </p:nvSpPr>
        <p:spPr>
          <a:xfrm>
            <a:off x="881392" y="3085930"/>
            <a:ext cx="10746342" cy="471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277812" indent="-277812" algn="l" defTabSz="457200">
              <a:lnSpc>
                <a:spcPct val="150000"/>
              </a:lnSpc>
              <a:buClr>
                <a:schemeClr val="accent1"/>
              </a:buClr>
              <a:buSzPct val="91000"/>
              <a:buChar char="•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4000" dirty="0" smtClean="0"/>
              <a:t>Регистрация площадок – июль</a:t>
            </a:r>
          </a:p>
          <a:p>
            <a:pPr marL="277812" indent="-277812" algn="l" defTabSz="457200">
              <a:lnSpc>
                <a:spcPct val="150000"/>
              </a:lnSpc>
              <a:buClr>
                <a:schemeClr val="accent1"/>
              </a:buClr>
              <a:buSzPct val="91000"/>
              <a:buChar char="•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4000" dirty="0" smtClean="0"/>
              <a:t>Регистрация учащихся – июль - октябрь</a:t>
            </a:r>
          </a:p>
          <a:p>
            <a:pPr marL="277812" indent="-277812" algn="l" defTabSz="457200">
              <a:lnSpc>
                <a:spcPct val="150000"/>
              </a:lnSpc>
              <a:buClr>
                <a:schemeClr val="accent1"/>
              </a:buClr>
              <a:buSzPct val="91000"/>
              <a:buChar char="•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4000" dirty="0" smtClean="0"/>
              <a:t>Регистрация родителей – после 28 июля</a:t>
            </a:r>
          </a:p>
          <a:p>
            <a:pPr marL="277812" indent="-277812" algn="l" defTabSz="457200">
              <a:lnSpc>
                <a:spcPct val="150000"/>
              </a:lnSpc>
              <a:buClr>
                <a:schemeClr val="accent1"/>
              </a:buClr>
              <a:buSzPct val="91000"/>
              <a:buChar char="•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4000" dirty="0" smtClean="0"/>
              <a:t>Участие в практических мероприятиях – после 28 июля – октябрь (ноябрь?)</a:t>
            </a:r>
          </a:p>
        </p:txBody>
      </p:sp>
      <p:sp>
        <p:nvSpPr>
          <p:cNvPr id="226" name="Линия"/>
          <p:cNvSpPr/>
          <p:nvPr/>
        </p:nvSpPr>
        <p:spPr>
          <a:xfrm>
            <a:off x="-2891786" y="-1365701"/>
            <a:ext cx="5090857" cy="985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333" extrusionOk="0">
                <a:moveTo>
                  <a:pt x="0" y="11889"/>
                </a:moveTo>
                <a:cubicBezTo>
                  <a:pt x="5845" y="21600"/>
                  <a:pt x="13544" y="20221"/>
                  <a:pt x="18787" y="8525"/>
                </a:cubicBezTo>
                <a:cubicBezTo>
                  <a:pt x="19891" y="6062"/>
                  <a:pt x="20840" y="3187"/>
                  <a:pt x="21600" y="0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tail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882897" y="9180852"/>
            <a:ext cx="228093" cy="3429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defRPr>
            </a:lvl1pPr>
          </a:lstStyle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229" name="Линия"/>
          <p:cNvSpPr/>
          <p:nvPr/>
        </p:nvSpPr>
        <p:spPr>
          <a:xfrm flipV="1">
            <a:off x="-727665" y="9355705"/>
            <a:ext cx="12469586" cy="1"/>
          </a:xfrm>
          <a:prstGeom prst="line">
            <a:avLst/>
          </a:prstGeom>
          <a:ln w="254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0" name="Линия"/>
          <p:cNvSpPr/>
          <p:nvPr/>
        </p:nvSpPr>
        <p:spPr>
          <a:xfrm rot="10800000">
            <a:off x="-329612" y="8791146"/>
            <a:ext cx="4965416" cy="981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extrusionOk="0">
                <a:moveTo>
                  <a:pt x="0" y="21493"/>
                </a:moveTo>
                <a:cubicBezTo>
                  <a:pt x="4879" y="8032"/>
                  <a:pt x="10747" y="536"/>
                  <a:pt x="16805" y="28"/>
                </a:cubicBezTo>
                <a:cubicBezTo>
                  <a:pt x="18409" y="-107"/>
                  <a:pt x="20012" y="257"/>
                  <a:pt x="21600" y="1115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head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7" name="Изображение" descr="Изображение">
            <a:extLst>
              <a:ext uri="{FF2B5EF4-FFF2-40B4-BE49-F238E27FC236}">
                <a16:creationId xmlns:a16="http://schemas.microsoft.com/office/drawing/2014/main" xmlns="" id="{49F61037-A6D6-4E46-A4BC-8329BD8BE6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7931"/>
          <a:stretch>
            <a:fillRect/>
          </a:stretch>
        </p:blipFill>
        <p:spPr>
          <a:xfrm>
            <a:off x="7473476" y="495854"/>
            <a:ext cx="1216653" cy="1237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Изображение" descr="Изображение">
            <a:extLst>
              <a:ext uri="{FF2B5EF4-FFF2-40B4-BE49-F238E27FC236}">
                <a16:creationId xmlns:a16="http://schemas.microsoft.com/office/drawing/2014/main" xmlns="" id="{322D1108-CE37-B84F-9BB0-B0A26EE8E9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6498"/>
          <a:stretch>
            <a:fillRect/>
          </a:stretch>
        </p:blipFill>
        <p:spPr>
          <a:xfrm>
            <a:off x="9043608" y="473742"/>
            <a:ext cx="1132343" cy="8069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6D1DDB95-2977-1247-8ADB-5B420728F7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9579" y="390590"/>
            <a:ext cx="1544248" cy="106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7589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Прямоугольник"/>
          <p:cNvSpPr/>
          <p:nvPr/>
        </p:nvSpPr>
        <p:spPr>
          <a:xfrm>
            <a:off x="-44091" y="-45918"/>
            <a:ext cx="13148941" cy="190329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6" name="krug.png" descr="krug.png"/>
          <p:cNvPicPr>
            <a:picLocks noChangeAspect="1"/>
          </p:cNvPicPr>
          <p:nvPr/>
        </p:nvPicPr>
        <p:blipFill>
          <a:blip r:embed="rId2"/>
          <a:srcRect l="32746" r="29347" b="77439"/>
          <a:stretch>
            <a:fillRect/>
          </a:stretch>
        </p:blipFill>
        <p:spPr>
          <a:xfrm rot="12600667">
            <a:off x="7759519" y="-992903"/>
            <a:ext cx="6198385" cy="3689057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Кружок"/>
          <p:cNvSpPr/>
          <p:nvPr/>
        </p:nvSpPr>
        <p:spPr>
          <a:xfrm>
            <a:off x="11759506" y="9112336"/>
            <a:ext cx="480808" cy="48080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3" name="НАЗВАНИЕ РАЗДЕЛА"/>
          <p:cNvSpPr txBox="1"/>
          <p:nvPr/>
        </p:nvSpPr>
        <p:spPr>
          <a:xfrm>
            <a:off x="1185868" y="730100"/>
            <a:ext cx="3890489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4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rPr lang="ru-RU" dirty="0" smtClean="0"/>
              <a:t>ПЕРВЫЕ ШАГИ</a:t>
            </a:r>
            <a:endParaRPr dirty="0"/>
          </a:p>
        </p:txBody>
      </p:sp>
      <p:sp>
        <p:nvSpPr>
          <p:cNvPr id="225" name="ТЕКСТ ТЕКСТ ТЕКСТ ТЕКСТ ТЕКСТ ТЕКСТ ТЕКСТ ТЕКСТ…"/>
          <p:cNvSpPr txBox="1"/>
          <p:nvPr/>
        </p:nvSpPr>
        <p:spPr>
          <a:xfrm>
            <a:off x="381139" y="3154588"/>
            <a:ext cx="11501758" cy="49039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277812" indent="-277812" algn="l" defTabSz="457200">
              <a:lnSpc>
                <a:spcPct val="150000"/>
              </a:lnSpc>
              <a:buClr>
                <a:schemeClr val="accent1"/>
              </a:buClr>
              <a:buSzPct val="91000"/>
              <a:buChar char="•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3000" dirty="0"/>
              <a:t>Подготовлены все нормативные </a:t>
            </a:r>
            <a:r>
              <a:rPr lang="ru-RU" sz="3000" dirty="0" smtClean="0"/>
              <a:t>документы Проекта (федеральный уровень) </a:t>
            </a:r>
            <a:r>
              <a:rPr lang="ru-RU" sz="3000" dirty="0"/>
              <a:t>и они доступны </a:t>
            </a:r>
            <a:r>
              <a:rPr lang="ru-RU" sz="3000" dirty="0" smtClean="0"/>
              <a:t>на сайте регионального оператора </a:t>
            </a:r>
          </a:p>
          <a:p>
            <a:pPr marL="277812" indent="-277812" algn="l" defTabSz="457200">
              <a:lnSpc>
                <a:spcPct val="150000"/>
              </a:lnSpc>
              <a:buClr>
                <a:schemeClr val="accent1"/>
              </a:buClr>
              <a:buSzPct val="91000"/>
              <a:buFontTx/>
              <a:buChar char="•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3000" dirty="0" smtClean="0"/>
              <a:t>Составлен реестр площадок и наставников, р</a:t>
            </a:r>
            <a:r>
              <a:rPr lang="ru-RU" sz="2800" dirty="0" smtClean="0"/>
              <a:t>асписание </a:t>
            </a:r>
            <a:r>
              <a:rPr lang="ru-RU" sz="2800" dirty="0"/>
              <a:t>практических </a:t>
            </a:r>
            <a:r>
              <a:rPr lang="ru-RU" sz="2800" dirty="0" smtClean="0"/>
              <a:t>мероприятий</a:t>
            </a:r>
            <a:endParaRPr lang="ru-RU" sz="3000" dirty="0" smtClean="0"/>
          </a:p>
          <a:p>
            <a:pPr marL="277812" indent="-277812" algn="l" defTabSz="457200">
              <a:lnSpc>
                <a:spcPct val="150000"/>
              </a:lnSpc>
              <a:buClr>
                <a:schemeClr val="accent1"/>
              </a:buClr>
              <a:buSzPct val="91000"/>
              <a:buChar char="•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3000" dirty="0" smtClean="0"/>
              <a:t>Определены муниципальные координаторы</a:t>
            </a:r>
          </a:p>
          <a:p>
            <a:pPr marL="277812" indent="-277812" algn="l" defTabSz="457200">
              <a:lnSpc>
                <a:spcPct val="150000"/>
              </a:lnSpc>
              <a:buClr>
                <a:schemeClr val="accent1"/>
              </a:buClr>
              <a:buSzPct val="91000"/>
              <a:buChar char="•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endParaRPr lang="ru-RU" sz="3000" dirty="0" smtClean="0"/>
          </a:p>
        </p:txBody>
      </p:sp>
      <p:sp>
        <p:nvSpPr>
          <p:cNvPr id="226" name="Линия"/>
          <p:cNvSpPr/>
          <p:nvPr/>
        </p:nvSpPr>
        <p:spPr>
          <a:xfrm>
            <a:off x="-2891786" y="-1365701"/>
            <a:ext cx="5090857" cy="985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333" extrusionOk="0">
                <a:moveTo>
                  <a:pt x="0" y="11889"/>
                </a:moveTo>
                <a:cubicBezTo>
                  <a:pt x="5845" y="21600"/>
                  <a:pt x="13544" y="20221"/>
                  <a:pt x="18787" y="8525"/>
                </a:cubicBezTo>
                <a:cubicBezTo>
                  <a:pt x="19891" y="6062"/>
                  <a:pt x="20840" y="3187"/>
                  <a:pt x="21600" y="0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tail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882897" y="9180852"/>
            <a:ext cx="228093" cy="3429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defRPr>
            </a:lvl1pPr>
          </a:lstStyle>
          <a:p>
            <a:fld id="{86CB4B4D-7CA3-9044-876B-883B54F8677D}" type="slidenum">
              <a:t>19</a:t>
            </a:fld>
            <a:endParaRPr/>
          </a:p>
        </p:txBody>
      </p:sp>
      <p:sp>
        <p:nvSpPr>
          <p:cNvPr id="229" name="Линия"/>
          <p:cNvSpPr/>
          <p:nvPr/>
        </p:nvSpPr>
        <p:spPr>
          <a:xfrm flipV="1">
            <a:off x="-727665" y="9355705"/>
            <a:ext cx="12469586" cy="1"/>
          </a:xfrm>
          <a:prstGeom prst="line">
            <a:avLst/>
          </a:prstGeom>
          <a:ln w="254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0" name="Линия"/>
          <p:cNvSpPr/>
          <p:nvPr/>
        </p:nvSpPr>
        <p:spPr>
          <a:xfrm rot="10800000">
            <a:off x="-329612" y="8791146"/>
            <a:ext cx="4965416" cy="981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extrusionOk="0">
                <a:moveTo>
                  <a:pt x="0" y="21493"/>
                </a:moveTo>
                <a:cubicBezTo>
                  <a:pt x="4879" y="8032"/>
                  <a:pt x="10747" y="536"/>
                  <a:pt x="16805" y="28"/>
                </a:cubicBezTo>
                <a:cubicBezTo>
                  <a:pt x="18409" y="-107"/>
                  <a:pt x="20012" y="257"/>
                  <a:pt x="21600" y="1115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head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7" name="Изображение" descr="Изображение">
            <a:extLst>
              <a:ext uri="{FF2B5EF4-FFF2-40B4-BE49-F238E27FC236}">
                <a16:creationId xmlns:a16="http://schemas.microsoft.com/office/drawing/2014/main" xmlns="" id="{49F61037-A6D6-4E46-A4BC-8329BD8BE6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7931"/>
          <a:stretch>
            <a:fillRect/>
          </a:stretch>
        </p:blipFill>
        <p:spPr>
          <a:xfrm>
            <a:off x="7473476" y="495854"/>
            <a:ext cx="1216653" cy="1237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Изображение" descr="Изображение">
            <a:extLst>
              <a:ext uri="{FF2B5EF4-FFF2-40B4-BE49-F238E27FC236}">
                <a16:creationId xmlns:a16="http://schemas.microsoft.com/office/drawing/2014/main" xmlns="" id="{322D1108-CE37-B84F-9BB0-B0A26EE8E9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6498"/>
          <a:stretch>
            <a:fillRect/>
          </a:stretch>
        </p:blipFill>
        <p:spPr>
          <a:xfrm>
            <a:off x="9043608" y="473742"/>
            <a:ext cx="1132343" cy="8069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6D1DDB95-2977-1247-8ADB-5B420728F7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9579" y="390590"/>
            <a:ext cx="1544248" cy="106107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Прямоугольник"/>
          <p:cNvSpPr/>
          <p:nvPr/>
        </p:nvSpPr>
        <p:spPr>
          <a:xfrm>
            <a:off x="-44091" y="-45918"/>
            <a:ext cx="13148941" cy="190329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5" name="krug.png" descr="krug.png"/>
          <p:cNvPicPr>
            <a:picLocks noChangeAspect="1"/>
          </p:cNvPicPr>
          <p:nvPr/>
        </p:nvPicPr>
        <p:blipFill>
          <a:blip r:embed="rId2"/>
          <a:srcRect l="32746" r="29347" b="77439"/>
          <a:stretch>
            <a:fillRect/>
          </a:stretch>
        </p:blipFill>
        <p:spPr>
          <a:xfrm rot="12600667">
            <a:off x="7759519" y="-992903"/>
            <a:ext cx="6198385" cy="3689057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Кружок"/>
          <p:cNvSpPr/>
          <p:nvPr/>
        </p:nvSpPr>
        <p:spPr>
          <a:xfrm>
            <a:off x="11759506" y="9112336"/>
            <a:ext cx="480808" cy="48080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7" name="НАЗВАНИЕ РАЗДЕЛА"/>
          <p:cNvSpPr txBox="1"/>
          <p:nvPr/>
        </p:nvSpPr>
        <p:spPr>
          <a:xfrm>
            <a:off x="1185868" y="730100"/>
            <a:ext cx="5424562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4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rPr lang="ru-RU" dirty="0" smtClean="0"/>
              <a:t>ПРОЕКТ В 2019 ГОДУ</a:t>
            </a:r>
            <a:endParaRPr dirty="0"/>
          </a:p>
        </p:txBody>
      </p:sp>
      <p:sp>
        <p:nvSpPr>
          <p:cNvPr id="158" name="ТЕКСТ ТЕКСТ ТЕКСТ ТЕКСТ ТЕКСТ ТЕКСТ ТЕКСТ ТЕКСТ"/>
          <p:cNvSpPr txBox="1"/>
          <p:nvPr/>
        </p:nvSpPr>
        <p:spPr>
          <a:xfrm>
            <a:off x="1975339" y="10343584"/>
            <a:ext cx="6529325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t>ТЕКСТ ТЕКСТ ТЕКСТ ТЕКСТ ТЕКСТ ТЕКСТ ТЕКСТ ТЕКСТ</a:t>
            </a:r>
          </a:p>
        </p:txBody>
      </p:sp>
      <p:sp>
        <p:nvSpPr>
          <p:cNvPr id="159" name="ПОДЗАГОЛОВОК"/>
          <p:cNvSpPr txBox="1"/>
          <p:nvPr/>
        </p:nvSpPr>
        <p:spPr>
          <a:xfrm>
            <a:off x="1211387" y="1296593"/>
            <a:ext cx="2973571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rPr lang="ru-RU" dirty="0" smtClean="0"/>
              <a:t>КРАСНОЯРСКИЙ КРАЙ</a:t>
            </a:r>
            <a:endParaRPr dirty="0"/>
          </a:p>
        </p:txBody>
      </p:sp>
      <p:sp>
        <p:nvSpPr>
          <p:cNvPr id="160" name="ТЕКСТ ТЕКСТ ТЕКСТ ТЕКСТ ТЕКСТ ТЕКСТ ТЕКСТ ТЕКСТ…"/>
          <p:cNvSpPr txBox="1"/>
          <p:nvPr/>
        </p:nvSpPr>
        <p:spPr>
          <a:xfrm>
            <a:off x="789715" y="2521365"/>
            <a:ext cx="10648777" cy="6335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277812" indent="-277812" algn="l" defTabSz="457200">
              <a:lnSpc>
                <a:spcPct val="150000"/>
              </a:lnSpc>
              <a:buClr>
                <a:schemeClr val="accent1"/>
              </a:buClr>
              <a:buSzPct val="91000"/>
              <a:buChar char="•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3000" dirty="0"/>
              <a:t>507 школ</a:t>
            </a:r>
          </a:p>
          <a:p>
            <a:pPr marL="277812" indent="-277812" algn="l" defTabSz="457200">
              <a:lnSpc>
                <a:spcPct val="150000"/>
              </a:lnSpc>
              <a:buClr>
                <a:schemeClr val="accent1"/>
              </a:buClr>
              <a:buSzPct val="91000"/>
              <a:buChar char="•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3000" dirty="0"/>
              <a:t>21 </a:t>
            </a:r>
            <a:r>
              <a:rPr lang="ru-RU" sz="3000" dirty="0" smtClean="0"/>
              <a:t>280 зарегистрировано </a:t>
            </a:r>
            <a:r>
              <a:rPr lang="ru-RU" sz="3000" dirty="0"/>
              <a:t>на </a:t>
            </a:r>
            <a:r>
              <a:rPr lang="ru-RU" sz="3000" dirty="0" smtClean="0"/>
              <a:t>платформе </a:t>
            </a:r>
            <a:endParaRPr lang="ru-RU" sz="3000" dirty="0"/>
          </a:p>
          <a:p>
            <a:pPr marL="277812" indent="-277812" algn="l" defTabSz="457200">
              <a:lnSpc>
                <a:spcPct val="150000"/>
              </a:lnSpc>
              <a:buClr>
                <a:schemeClr val="accent1"/>
              </a:buClr>
              <a:buSzPct val="91000"/>
              <a:buChar char="•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3000" dirty="0"/>
              <a:t>728 педагогов-навигаторов</a:t>
            </a:r>
          </a:p>
          <a:p>
            <a:pPr marL="277812" indent="-277812" algn="l" defTabSz="457200">
              <a:lnSpc>
                <a:spcPct val="150000"/>
              </a:lnSpc>
              <a:buClr>
                <a:schemeClr val="accent1"/>
              </a:buClr>
              <a:buSzPct val="91000"/>
              <a:buChar char="•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3000" dirty="0"/>
              <a:t>150 наставников </a:t>
            </a:r>
          </a:p>
          <a:p>
            <a:pPr marL="277812" indent="-277812" algn="l" defTabSz="457200">
              <a:lnSpc>
                <a:spcPct val="150000"/>
              </a:lnSpc>
              <a:buClr>
                <a:schemeClr val="accent1"/>
              </a:buClr>
              <a:buSzPct val="91000"/>
              <a:buChar char="•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3000" dirty="0"/>
              <a:t>15 564 учащихся прошли три этапа тестирования </a:t>
            </a:r>
          </a:p>
          <a:p>
            <a:pPr marL="277812" indent="-277812" algn="l" defTabSz="457200">
              <a:lnSpc>
                <a:spcPct val="150000"/>
              </a:lnSpc>
              <a:buClr>
                <a:schemeClr val="accent1"/>
              </a:buClr>
              <a:buSzPct val="91000"/>
              <a:buChar char="•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3000" dirty="0">
                <a:solidFill>
                  <a:srgbClr val="0070C0"/>
                </a:solidFill>
              </a:rPr>
              <a:t>7 547 </a:t>
            </a:r>
            <a:r>
              <a:rPr lang="ru-RU" sz="3000" dirty="0" smtClean="0">
                <a:solidFill>
                  <a:srgbClr val="0070C0"/>
                </a:solidFill>
              </a:rPr>
              <a:t>учащихся получили рекомендации</a:t>
            </a:r>
            <a:endParaRPr lang="ru-RU" sz="3000" dirty="0">
              <a:solidFill>
                <a:srgbClr val="0070C0"/>
              </a:solidFill>
            </a:endParaRPr>
          </a:p>
          <a:p>
            <a:pPr marL="277812" indent="-277812" algn="l" defTabSz="457200">
              <a:lnSpc>
                <a:spcPct val="150000"/>
              </a:lnSpc>
              <a:buClr>
                <a:schemeClr val="accent1"/>
              </a:buClr>
              <a:buSzPct val="91000"/>
              <a:buChar char="•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3000" dirty="0"/>
              <a:t>1 705 человек приняли участие в практических мероприятиях вовлеченного и углубленного формата</a:t>
            </a:r>
          </a:p>
          <a:p>
            <a:pPr marL="277812" indent="-277812" algn="l" defTabSz="457200">
              <a:lnSpc>
                <a:spcPct val="150000"/>
              </a:lnSpc>
              <a:buClr>
                <a:schemeClr val="accent1"/>
              </a:buClr>
              <a:buSzPct val="91000"/>
              <a:buChar char="•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3000" dirty="0"/>
              <a:t>108 учащихся с ОВЗ </a:t>
            </a:r>
            <a:endParaRPr sz="3000" dirty="0"/>
          </a:p>
        </p:txBody>
      </p:sp>
      <p:sp>
        <p:nvSpPr>
          <p:cNvPr id="16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882897" y="9180852"/>
            <a:ext cx="228093" cy="3429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defRPr>
            </a:lvl1pPr>
          </a:lstStyle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64" name="Линия"/>
          <p:cNvSpPr/>
          <p:nvPr/>
        </p:nvSpPr>
        <p:spPr>
          <a:xfrm flipV="1">
            <a:off x="-727665" y="9355705"/>
            <a:ext cx="12469586" cy="1"/>
          </a:xfrm>
          <a:prstGeom prst="line">
            <a:avLst/>
          </a:prstGeom>
          <a:ln w="254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5" name="Линия"/>
          <p:cNvSpPr/>
          <p:nvPr/>
        </p:nvSpPr>
        <p:spPr>
          <a:xfrm rot="10800000">
            <a:off x="-329612" y="8791146"/>
            <a:ext cx="4965416" cy="981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extrusionOk="0">
                <a:moveTo>
                  <a:pt x="0" y="21493"/>
                </a:moveTo>
                <a:cubicBezTo>
                  <a:pt x="4879" y="8032"/>
                  <a:pt x="10747" y="536"/>
                  <a:pt x="16805" y="28"/>
                </a:cubicBezTo>
                <a:cubicBezTo>
                  <a:pt x="18409" y="-107"/>
                  <a:pt x="20012" y="257"/>
                  <a:pt x="21600" y="1115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head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9" name="Изображение" descr="Изображение">
            <a:extLst>
              <a:ext uri="{FF2B5EF4-FFF2-40B4-BE49-F238E27FC236}">
                <a16:creationId xmlns:a16="http://schemas.microsoft.com/office/drawing/2014/main" xmlns="" id="{F1743BF7-5666-B74D-99C8-35013EC49E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7931"/>
          <a:stretch>
            <a:fillRect/>
          </a:stretch>
        </p:blipFill>
        <p:spPr>
          <a:xfrm>
            <a:off x="7473476" y="495854"/>
            <a:ext cx="1216653" cy="1237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Изображение" descr="Изображение">
            <a:extLst>
              <a:ext uri="{FF2B5EF4-FFF2-40B4-BE49-F238E27FC236}">
                <a16:creationId xmlns:a16="http://schemas.microsoft.com/office/drawing/2014/main" xmlns="" id="{4D09FE60-7106-4B4E-95A8-9C199819CB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6498"/>
          <a:stretch>
            <a:fillRect/>
          </a:stretch>
        </p:blipFill>
        <p:spPr>
          <a:xfrm>
            <a:off x="9043608" y="473742"/>
            <a:ext cx="1132343" cy="8069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838A7162-EB1E-574A-85DC-84F9CECD53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9579" y="390590"/>
            <a:ext cx="1544248" cy="106107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Прямоугольник"/>
          <p:cNvSpPr/>
          <p:nvPr/>
        </p:nvSpPr>
        <p:spPr>
          <a:xfrm>
            <a:off x="-44091" y="-45918"/>
            <a:ext cx="13148941" cy="190329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9" name="krug.png" descr="krug.png"/>
          <p:cNvPicPr>
            <a:picLocks noChangeAspect="1"/>
          </p:cNvPicPr>
          <p:nvPr/>
        </p:nvPicPr>
        <p:blipFill>
          <a:blip r:embed="rId2"/>
          <a:srcRect l="32746" r="29347" b="77439"/>
          <a:stretch>
            <a:fillRect/>
          </a:stretch>
        </p:blipFill>
        <p:spPr>
          <a:xfrm rot="12600667">
            <a:off x="7759519" y="-992903"/>
            <a:ext cx="6198385" cy="3689057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Кружок"/>
          <p:cNvSpPr/>
          <p:nvPr/>
        </p:nvSpPr>
        <p:spPr>
          <a:xfrm>
            <a:off x="11759506" y="9112336"/>
            <a:ext cx="480808" cy="48080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882897" y="9180852"/>
            <a:ext cx="228093" cy="3429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defRPr>
            </a:lvl1pPr>
          </a:lstStyle>
          <a:p>
            <a:fld id="{86CB4B4D-7CA3-9044-876B-883B54F8677D}" type="slidenum">
              <a:t>20</a:t>
            </a:fld>
            <a:endParaRPr/>
          </a:p>
        </p:txBody>
      </p:sp>
      <p:sp>
        <p:nvSpPr>
          <p:cNvPr id="206" name="НАЗВАНИЕ РАЗДЕЛА"/>
          <p:cNvSpPr txBox="1"/>
          <p:nvPr/>
        </p:nvSpPr>
        <p:spPr>
          <a:xfrm>
            <a:off x="1185868" y="730100"/>
            <a:ext cx="4307269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4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rPr lang="ru-RU" dirty="0" smtClean="0"/>
              <a:t>Следующие шаги</a:t>
            </a:r>
            <a:endParaRPr dirty="0"/>
          </a:p>
        </p:txBody>
      </p:sp>
      <p:sp>
        <p:nvSpPr>
          <p:cNvPr id="208" name="Линия"/>
          <p:cNvSpPr/>
          <p:nvPr/>
        </p:nvSpPr>
        <p:spPr>
          <a:xfrm flipV="1">
            <a:off x="-727665" y="9355705"/>
            <a:ext cx="12469586" cy="1"/>
          </a:xfrm>
          <a:prstGeom prst="line">
            <a:avLst/>
          </a:prstGeom>
          <a:ln w="254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9" name="Линия"/>
          <p:cNvSpPr/>
          <p:nvPr/>
        </p:nvSpPr>
        <p:spPr>
          <a:xfrm>
            <a:off x="-2891786" y="-1365701"/>
            <a:ext cx="5090857" cy="985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333" extrusionOk="0">
                <a:moveTo>
                  <a:pt x="0" y="11889"/>
                </a:moveTo>
                <a:cubicBezTo>
                  <a:pt x="5845" y="21600"/>
                  <a:pt x="13544" y="20221"/>
                  <a:pt x="18787" y="8525"/>
                </a:cubicBezTo>
                <a:cubicBezTo>
                  <a:pt x="19891" y="6062"/>
                  <a:pt x="20840" y="3187"/>
                  <a:pt x="21600" y="0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tail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0" name="Линия"/>
          <p:cNvSpPr/>
          <p:nvPr/>
        </p:nvSpPr>
        <p:spPr>
          <a:xfrm rot="10800000">
            <a:off x="-329612" y="8791146"/>
            <a:ext cx="4965416" cy="981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extrusionOk="0">
                <a:moveTo>
                  <a:pt x="0" y="21493"/>
                </a:moveTo>
                <a:cubicBezTo>
                  <a:pt x="4879" y="8032"/>
                  <a:pt x="10747" y="536"/>
                  <a:pt x="16805" y="28"/>
                </a:cubicBezTo>
                <a:cubicBezTo>
                  <a:pt x="18409" y="-107"/>
                  <a:pt x="20012" y="257"/>
                  <a:pt x="21600" y="1115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head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6" name="ТЕКСТ ТЕКСТ ТЕКСТ ТЕКСТ ТЕКСТ ТЕКСТ ТЕКСТ ТЕКСТ…"/>
          <p:cNvSpPr txBox="1"/>
          <p:nvPr/>
        </p:nvSpPr>
        <p:spPr>
          <a:xfrm>
            <a:off x="461735" y="2181559"/>
            <a:ext cx="11822125" cy="7027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277812" indent="-277812" algn="l" defTabSz="457200">
              <a:buClr>
                <a:schemeClr val="accent1"/>
              </a:buClr>
              <a:buSzPct val="91000"/>
              <a:buChar char="•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3500" dirty="0" smtClean="0">
                <a:solidFill>
                  <a:srgbClr val="C00000"/>
                </a:solidFill>
              </a:rPr>
              <a:t>Июль-октябрь</a:t>
            </a:r>
            <a:r>
              <a:rPr lang="ru-RU" sz="3500" b="0" dirty="0" smtClean="0"/>
              <a:t>- информирование школьников и родителей</a:t>
            </a:r>
          </a:p>
          <a:p>
            <a:pPr algn="l" defTabSz="457200">
              <a:buClr>
                <a:schemeClr val="accent1"/>
              </a:buClr>
              <a:buSzPct val="91000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endParaRPr lang="ru-RU" sz="3500" b="0" dirty="0" smtClean="0"/>
          </a:p>
          <a:p>
            <a:pPr marL="277812" indent="-277812" algn="l" defTabSz="457200">
              <a:buClr>
                <a:schemeClr val="accent1"/>
              </a:buClr>
              <a:buSzPct val="91000"/>
              <a:buChar char="•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3500" dirty="0" smtClean="0">
                <a:solidFill>
                  <a:srgbClr val="C00000"/>
                </a:solidFill>
              </a:rPr>
              <a:t>Июль-октябрь - </a:t>
            </a:r>
            <a:r>
              <a:rPr lang="ru-RU" sz="3500" b="0" dirty="0">
                <a:latin typeface="Chevin Cyrillic"/>
                <a:ea typeface="Chevin Cyrillic"/>
                <a:cs typeface="Chevin Cyrillic"/>
              </a:rPr>
              <a:t>со</a:t>
            </a:r>
            <a:r>
              <a:rPr lang="ru-RU" sz="3500" b="0" dirty="0" smtClean="0">
                <a:latin typeface="Chevin Cyrillic"/>
                <a:ea typeface="Chevin Cyrillic"/>
                <a:cs typeface="Chevin Cyrillic"/>
              </a:rPr>
              <a:t>действие в </a:t>
            </a:r>
            <a:r>
              <a:rPr lang="ru-RU" sz="3500" dirty="0" smtClean="0"/>
              <a:t>регистрации </a:t>
            </a:r>
            <a:r>
              <a:rPr lang="ru-RU" sz="3500" dirty="0"/>
              <a:t>школьников и родителей </a:t>
            </a:r>
            <a:r>
              <a:rPr lang="ru-RU" sz="3500" dirty="0" smtClean="0"/>
              <a:t>(</a:t>
            </a:r>
            <a:r>
              <a:rPr lang="ru-RU" sz="3500" dirty="0"/>
              <a:t>консультация, предоставление техники</a:t>
            </a:r>
            <a:r>
              <a:rPr lang="ru-RU" sz="3500" dirty="0" smtClean="0"/>
              <a:t>)</a:t>
            </a:r>
          </a:p>
          <a:p>
            <a:pPr algn="l" defTabSz="457200">
              <a:buClr>
                <a:schemeClr val="accent1"/>
              </a:buClr>
              <a:buSzPct val="91000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endParaRPr lang="ru-RU" sz="3500" dirty="0" smtClean="0"/>
          </a:p>
          <a:p>
            <a:pPr marL="277812" indent="-277812" algn="l" defTabSz="457200">
              <a:buClr>
                <a:schemeClr val="accent1"/>
              </a:buClr>
              <a:buSzPct val="91000"/>
              <a:buChar char="•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3500" dirty="0" smtClean="0">
                <a:solidFill>
                  <a:srgbClr val="C00000"/>
                </a:solidFill>
              </a:rPr>
              <a:t>Июль-октябрь - </a:t>
            </a:r>
            <a:r>
              <a:rPr lang="ru-RU" sz="3500" b="0" dirty="0">
                <a:latin typeface="Chevin Cyrillic"/>
                <a:ea typeface="Chevin Cyrillic"/>
                <a:cs typeface="Chevin Cyrillic"/>
              </a:rPr>
              <a:t>со</a:t>
            </a:r>
            <a:r>
              <a:rPr lang="ru-RU" sz="3500" dirty="0" smtClean="0"/>
              <a:t>действие в участии в практических мероприятиях (</a:t>
            </a:r>
            <a:r>
              <a:rPr lang="ru-RU" sz="3500" dirty="0"/>
              <a:t>консультация, сопровождение</a:t>
            </a:r>
            <a:r>
              <a:rPr lang="ru-RU" sz="3500" dirty="0" smtClean="0"/>
              <a:t>)</a:t>
            </a:r>
          </a:p>
          <a:p>
            <a:pPr marL="277812" indent="-277812" algn="l" defTabSz="457200">
              <a:buClr>
                <a:schemeClr val="accent1"/>
              </a:buClr>
              <a:buSzPct val="91000"/>
              <a:buChar char="•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endParaRPr lang="ru-RU" sz="3500" dirty="0"/>
          </a:p>
          <a:p>
            <a:pPr marL="277812" indent="-277812" algn="l" defTabSz="457200">
              <a:buClr>
                <a:schemeClr val="accent1"/>
              </a:buClr>
              <a:buSzPct val="91000"/>
              <a:buChar char="•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3500" dirty="0" smtClean="0">
                <a:solidFill>
                  <a:srgbClr val="C00000"/>
                </a:solidFill>
              </a:rPr>
              <a:t>Июль - подготовить информацию о программах для формирования рекомендаций  </a:t>
            </a:r>
            <a:r>
              <a:rPr lang="ru-RU" sz="3500" dirty="0" smtClean="0">
                <a:solidFill>
                  <a:schemeClr val="tx1"/>
                </a:solidFill>
              </a:rPr>
              <a:t>(форма будет направлена отдельно)</a:t>
            </a:r>
          </a:p>
          <a:p>
            <a:pPr algn="l" defTabSz="457200">
              <a:lnSpc>
                <a:spcPct val="150000"/>
              </a:lnSpc>
              <a:buClr>
                <a:schemeClr val="accent1"/>
              </a:buClr>
              <a:buSzPct val="91000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endParaRPr lang="ru-RU" dirty="0" smtClean="0"/>
          </a:p>
        </p:txBody>
      </p:sp>
      <p:pic>
        <p:nvPicPr>
          <p:cNvPr id="20" name="Изображение" descr="Изображение">
            <a:extLst>
              <a:ext uri="{FF2B5EF4-FFF2-40B4-BE49-F238E27FC236}">
                <a16:creationId xmlns:a16="http://schemas.microsoft.com/office/drawing/2014/main" xmlns="" id="{77381D72-543E-6342-AA8E-8D387832C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7931"/>
          <a:stretch>
            <a:fillRect/>
          </a:stretch>
        </p:blipFill>
        <p:spPr>
          <a:xfrm>
            <a:off x="7473476" y="495854"/>
            <a:ext cx="1216653" cy="1237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Изображение" descr="Изображение">
            <a:extLst>
              <a:ext uri="{FF2B5EF4-FFF2-40B4-BE49-F238E27FC236}">
                <a16:creationId xmlns:a16="http://schemas.microsoft.com/office/drawing/2014/main" xmlns="" id="{FED1B066-8CD7-8841-A0C0-15737F9CB5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6498"/>
          <a:stretch>
            <a:fillRect/>
          </a:stretch>
        </p:blipFill>
        <p:spPr>
          <a:xfrm>
            <a:off x="9043608" y="473742"/>
            <a:ext cx="1132343" cy="8069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448D101-020F-0E46-BF04-8EF1ED412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9579" y="390590"/>
            <a:ext cx="1544248" cy="106107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Кружок"/>
          <p:cNvSpPr/>
          <p:nvPr/>
        </p:nvSpPr>
        <p:spPr>
          <a:xfrm>
            <a:off x="11759506" y="9112336"/>
            <a:ext cx="480808" cy="48080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3" name="НАЗВАНИЕ РАЗДЕЛА"/>
          <p:cNvSpPr txBox="1"/>
          <p:nvPr/>
        </p:nvSpPr>
        <p:spPr>
          <a:xfrm>
            <a:off x="1185868" y="730100"/>
            <a:ext cx="5132815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4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rPr lang="ru-RU" dirty="0" smtClean="0"/>
              <a:t>СЛЕДУЮЩИЕ ШАГИ</a:t>
            </a:r>
            <a:endParaRPr dirty="0"/>
          </a:p>
        </p:txBody>
      </p:sp>
      <p:sp>
        <p:nvSpPr>
          <p:cNvPr id="226" name="Линия"/>
          <p:cNvSpPr/>
          <p:nvPr/>
        </p:nvSpPr>
        <p:spPr>
          <a:xfrm>
            <a:off x="-2891786" y="-1365701"/>
            <a:ext cx="5090857" cy="985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333" extrusionOk="0">
                <a:moveTo>
                  <a:pt x="0" y="11889"/>
                </a:moveTo>
                <a:cubicBezTo>
                  <a:pt x="5845" y="21600"/>
                  <a:pt x="13544" y="20221"/>
                  <a:pt x="18787" y="8525"/>
                </a:cubicBezTo>
                <a:cubicBezTo>
                  <a:pt x="19891" y="6062"/>
                  <a:pt x="20840" y="3187"/>
                  <a:pt x="21600" y="0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tail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882897" y="9180852"/>
            <a:ext cx="228093" cy="3429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defRPr>
            </a:lvl1pPr>
          </a:lstStyle>
          <a:p>
            <a:fld id="{86CB4B4D-7CA3-9044-876B-883B54F8677D}" type="slidenum">
              <a:t>21</a:t>
            </a:fld>
            <a:endParaRPr/>
          </a:p>
        </p:txBody>
      </p:sp>
      <p:sp>
        <p:nvSpPr>
          <p:cNvPr id="229" name="Линия"/>
          <p:cNvSpPr/>
          <p:nvPr/>
        </p:nvSpPr>
        <p:spPr>
          <a:xfrm flipV="1">
            <a:off x="-727665" y="9355705"/>
            <a:ext cx="12469586" cy="1"/>
          </a:xfrm>
          <a:prstGeom prst="line">
            <a:avLst/>
          </a:prstGeom>
          <a:ln w="254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0" name="Линия"/>
          <p:cNvSpPr/>
          <p:nvPr/>
        </p:nvSpPr>
        <p:spPr>
          <a:xfrm rot="10800000">
            <a:off x="-329612" y="8791146"/>
            <a:ext cx="4965416" cy="981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extrusionOk="0">
                <a:moveTo>
                  <a:pt x="0" y="21493"/>
                </a:moveTo>
                <a:cubicBezTo>
                  <a:pt x="4879" y="8032"/>
                  <a:pt x="10747" y="536"/>
                  <a:pt x="16805" y="28"/>
                </a:cubicBezTo>
                <a:cubicBezTo>
                  <a:pt x="18409" y="-107"/>
                  <a:pt x="20012" y="257"/>
                  <a:pt x="21600" y="1115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head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7" name="Изображение" descr="Изображение">
            <a:extLst>
              <a:ext uri="{FF2B5EF4-FFF2-40B4-BE49-F238E27FC236}">
                <a16:creationId xmlns:a16="http://schemas.microsoft.com/office/drawing/2014/main" xmlns="" id="{49F61037-A6D6-4E46-A4BC-8329BD8BE6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7931"/>
          <a:stretch>
            <a:fillRect/>
          </a:stretch>
        </p:blipFill>
        <p:spPr>
          <a:xfrm>
            <a:off x="7473476" y="495854"/>
            <a:ext cx="1216653" cy="1237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Изображение" descr="Изображение">
            <a:extLst>
              <a:ext uri="{FF2B5EF4-FFF2-40B4-BE49-F238E27FC236}">
                <a16:creationId xmlns:a16="http://schemas.microsoft.com/office/drawing/2014/main" xmlns="" id="{322D1108-CE37-B84F-9BB0-B0A26EE8E9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6498"/>
          <a:stretch>
            <a:fillRect/>
          </a:stretch>
        </p:blipFill>
        <p:spPr>
          <a:xfrm>
            <a:off x="9043608" y="473742"/>
            <a:ext cx="1132343" cy="8069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6D1DDB95-2977-1247-8ADB-5B420728F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9579" y="390590"/>
            <a:ext cx="1544248" cy="106107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5997" t="25996" r="24503" b="12743"/>
          <a:stretch/>
        </p:blipFill>
        <p:spPr>
          <a:xfrm>
            <a:off x="-1" y="0"/>
            <a:ext cx="12847197" cy="893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6091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Кружок"/>
          <p:cNvSpPr/>
          <p:nvPr/>
        </p:nvSpPr>
        <p:spPr>
          <a:xfrm>
            <a:off x="11759506" y="9112336"/>
            <a:ext cx="480808" cy="48080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3" name="НАЗВАНИЕ РАЗДЕЛА"/>
          <p:cNvSpPr txBox="1"/>
          <p:nvPr/>
        </p:nvSpPr>
        <p:spPr>
          <a:xfrm>
            <a:off x="1185868" y="730100"/>
            <a:ext cx="5132815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4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rPr lang="ru-RU" dirty="0" smtClean="0"/>
              <a:t>СЛЕДУЮЩИЕ ШАГИ</a:t>
            </a:r>
            <a:endParaRPr dirty="0"/>
          </a:p>
        </p:txBody>
      </p:sp>
      <p:sp>
        <p:nvSpPr>
          <p:cNvPr id="226" name="Линия"/>
          <p:cNvSpPr/>
          <p:nvPr/>
        </p:nvSpPr>
        <p:spPr>
          <a:xfrm>
            <a:off x="-2891786" y="-1365701"/>
            <a:ext cx="5090857" cy="985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333" extrusionOk="0">
                <a:moveTo>
                  <a:pt x="0" y="11889"/>
                </a:moveTo>
                <a:cubicBezTo>
                  <a:pt x="5845" y="21600"/>
                  <a:pt x="13544" y="20221"/>
                  <a:pt x="18787" y="8525"/>
                </a:cubicBezTo>
                <a:cubicBezTo>
                  <a:pt x="19891" y="6062"/>
                  <a:pt x="20840" y="3187"/>
                  <a:pt x="21600" y="0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tail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882897" y="9180852"/>
            <a:ext cx="228093" cy="3429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defRPr>
            </a:lvl1pPr>
          </a:lstStyle>
          <a:p>
            <a:fld id="{86CB4B4D-7CA3-9044-876B-883B54F8677D}" type="slidenum">
              <a:t>22</a:t>
            </a:fld>
            <a:endParaRPr/>
          </a:p>
        </p:txBody>
      </p:sp>
      <p:sp>
        <p:nvSpPr>
          <p:cNvPr id="229" name="Линия"/>
          <p:cNvSpPr/>
          <p:nvPr/>
        </p:nvSpPr>
        <p:spPr>
          <a:xfrm flipV="1">
            <a:off x="-727665" y="9355705"/>
            <a:ext cx="12469586" cy="1"/>
          </a:xfrm>
          <a:prstGeom prst="line">
            <a:avLst/>
          </a:prstGeom>
          <a:ln w="254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0" name="Линия"/>
          <p:cNvSpPr/>
          <p:nvPr/>
        </p:nvSpPr>
        <p:spPr>
          <a:xfrm rot="10800000">
            <a:off x="-329612" y="8791146"/>
            <a:ext cx="4965416" cy="981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extrusionOk="0">
                <a:moveTo>
                  <a:pt x="0" y="21493"/>
                </a:moveTo>
                <a:cubicBezTo>
                  <a:pt x="4879" y="8032"/>
                  <a:pt x="10747" y="536"/>
                  <a:pt x="16805" y="28"/>
                </a:cubicBezTo>
                <a:cubicBezTo>
                  <a:pt x="18409" y="-107"/>
                  <a:pt x="20012" y="257"/>
                  <a:pt x="21600" y="1115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head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7" name="Изображение" descr="Изображение">
            <a:extLst>
              <a:ext uri="{FF2B5EF4-FFF2-40B4-BE49-F238E27FC236}">
                <a16:creationId xmlns:a16="http://schemas.microsoft.com/office/drawing/2014/main" xmlns="" id="{49F61037-A6D6-4E46-A4BC-8329BD8BE6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7931"/>
          <a:stretch>
            <a:fillRect/>
          </a:stretch>
        </p:blipFill>
        <p:spPr>
          <a:xfrm>
            <a:off x="7473476" y="495854"/>
            <a:ext cx="1216653" cy="1237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Изображение" descr="Изображение">
            <a:extLst>
              <a:ext uri="{FF2B5EF4-FFF2-40B4-BE49-F238E27FC236}">
                <a16:creationId xmlns:a16="http://schemas.microsoft.com/office/drawing/2014/main" xmlns="" id="{322D1108-CE37-B84F-9BB0-B0A26EE8E9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6498"/>
          <a:stretch>
            <a:fillRect/>
          </a:stretch>
        </p:blipFill>
        <p:spPr>
          <a:xfrm>
            <a:off x="9043608" y="473742"/>
            <a:ext cx="1132343" cy="8069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6D1DDB95-2977-1247-8ADB-5B420728F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9579" y="390590"/>
            <a:ext cx="1544248" cy="10610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26232" t="23437" r="23841" b="13541"/>
          <a:stretch/>
        </p:blipFill>
        <p:spPr>
          <a:xfrm>
            <a:off x="0" y="-1"/>
            <a:ext cx="13004800" cy="922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404933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Кружок"/>
          <p:cNvSpPr/>
          <p:nvPr/>
        </p:nvSpPr>
        <p:spPr>
          <a:xfrm>
            <a:off x="11759506" y="9112336"/>
            <a:ext cx="480808" cy="48080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3" name="НАЗВАНИЕ РАЗДЕЛА"/>
          <p:cNvSpPr txBox="1"/>
          <p:nvPr/>
        </p:nvSpPr>
        <p:spPr>
          <a:xfrm>
            <a:off x="1185868" y="730100"/>
            <a:ext cx="5132815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4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rPr lang="ru-RU" dirty="0" smtClean="0"/>
              <a:t>СЛЕДУЮЩИЕ ШАГИ</a:t>
            </a:r>
            <a:endParaRPr dirty="0"/>
          </a:p>
        </p:txBody>
      </p:sp>
      <p:sp>
        <p:nvSpPr>
          <p:cNvPr id="226" name="Линия"/>
          <p:cNvSpPr/>
          <p:nvPr/>
        </p:nvSpPr>
        <p:spPr>
          <a:xfrm>
            <a:off x="-2891786" y="-1365701"/>
            <a:ext cx="5090857" cy="985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333" extrusionOk="0">
                <a:moveTo>
                  <a:pt x="0" y="11889"/>
                </a:moveTo>
                <a:cubicBezTo>
                  <a:pt x="5845" y="21600"/>
                  <a:pt x="13544" y="20221"/>
                  <a:pt x="18787" y="8525"/>
                </a:cubicBezTo>
                <a:cubicBezTo>
                  <a:pt x="19891" y="6062"/>
                  <a:pt x="20840" y="3187"/>
                  <a:pt x="21600" y="0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tail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882897" y="9180852"/>
            <a:ext cx="228093" cy="3429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defRPr>
            </a:lvl1pPr>
          </a:lstStyle>
          <a:p>
            <a:fld id="{86CB4B4D-7CA3-9044-876B-883B54F8677D}" type="slidenum">
              <a:t>23</a:t>
            </a:fld>
            <a:endParaRPr/>
          </a:p>
        </p:txBody>
      </p:sp>
      <p:sp>
        <p:nvSpPr>
          <p:cNvPr id="229" name="Линия"/>
          <p:cNvSpPr/>
          <p:nvPr/>
        </p:nvSpPr>
        <p:spPr>
          <a:xfrm flipV="1">
            <a:off x="-727665" y="9355705"/>
            <a:ext cx="12469586" cy="1"/>
          </a:xfrm>
          <a:prstGeom prst="line">
            <a:avLst/>
          </a:prstGeom>
          <a:ln w="254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0" name="Линия"/>
          <p:cNvSpPr/>
          <p:nvPr/>
        </p:nvSpPr>
        <p:spPr>
          <a:xfrm rot="10800000">
            <a:off x="-329612" y="8791146"/>
            <a:ext cx="4965416" cy="981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extrusionOk="0">
                <a:moveTo>
                  <a:pt x="0" y="21493"/>
                </a:moveTo>
                <a:cubicBezTo>
                  <a:pt x="4879" y="8032"/>
                  <a:pt x="10747" y="536"/>
                  <a:pt x="16805" y="28"/>
                </a:cubicBezTo>
                <a:cubicBezTo>
                  <a:pt x="18409" y="-107"/>
                  <a:pt x="20012" y="257"/>
                  <a:pt x="21600" y="1115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head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7" name="Изображение" descr="Изображение">
            <a:extLst>
              <a:ext uri="{FF2B5EF4-FFF2-40B4-BE49-F238E27FC236}">
                <a16:creationId xmlns:a16="http://schemas.microsoft.com/office/drawing/2014/main" xmlns="" id="{49F61037-A6D6-4E46-A4BC-8329BD8BE6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7931"/>
          <a:stretch>
            <a:fillRect/>
          </a:stretch>
        </p:blipFill>
        <p:spPr>
          <a:xfrm>
            <a:off x="7473476" y="495854"/>
            <a:ext cx="1216653" cy="1237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Изображение" descr="Изображение">
            <a:extLst>
              <a:ext uri="{FF2B5EF4-FFF2-40B4-BE49-F238E27FC236}">
                <a16:creationId xmlns:a16="http://schemas.microsoft.com/office/drawing/2014/main" xmlns="" id="{322D1108-CE37-B84F-9BB0-B0A26EE8E9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6498"/>
          <a:stretch>
            <a:fillRect/>
          </a:stretch>
        </p:blipFill>
        <p:spPr>
          <a:xfrm>
            <a:off x="9043608" y="473742"/>
            <a:ext cx="1132343" cy="8069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6D1DDB95-2977-1247-8ADB-5B420728F7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9579" y="390590"/>
            <a:ext cx="1544248" cy="10610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25939" t="23958" r="23841" b="17448"/>
          <a:stretch/>
        </p:blipFill>
        <p:spPr>
          <a:xfrm>
            <a:off x="0" y="0"/>
            <a:ext cx="12663827" cy="830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0524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Кружок"/>
          <p:cNvSpPr/>
          <p:nvPr/>
        </p:nvSpPr>
        <p:spPr>
          <a:xfrm>
            <a:off x="11759506" y="9112336"/>
            <a:ext cx="480808" cy="48080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3" name="НАЗВАНИЕ РАЗДЕЛА"/>
          <p:cNvSpPr txBox="1"/>
          <p:nvPr/>
        </p:nvSpPr>
        <p:spPr>
          <a:xfrm>
            <a:off x="1185868" y="730100"/>
            <a:ext cx="5132815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4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rPr lang="ru-RU" dirty="0" smtClean="0"/>
              <a:t>СЛЕДУЮЩИЕ ШАГИ</a:t>
            </a:r>
            <a:endParaRPr dirty="0"/>
          </a:p>
        </p:txBody>
      </p:sp>
      <p:sp>
        <p:nvSpPr>
          <p:cNvPr id="226" name="Линия"/>
          <p:cNvSpPr/>
          <p:nvPr/>
        </p:nvSpPr>
        <p:spPr>
          <a:xfrm>
            <a:off x="-2891786" y="-1365701"/>
            <a:ext cx="5090857" cy="985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333" extrusionOk="0">
                <a:moveTo>
                  <a:pt x="0" y="11889"/>
                </a:moveTo>
                <a:cubicBezTo>
                  <a:pt x="5845" y="21600"/>
                  <a:pt x="13544" y="20221"/>
                  <a:pt x="18787" y="8525"/>
                </a:cubicBezTo>
                <a:cubicBezTo>
                  <a:pt x="19891" y="6062"/>
                  <a:pt x="20840" y="3187"/>
                  <a:pt x="21600" y="0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tail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882897" y="9180852"/>
            <a:ext cx="228093" cy="3429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defRPr>
            </a:lvl1pPr>
          </a:lstStyle>
          <a:p>
            <a:fld id="{86CB4B4D-7CA3-9044-876B-883B54F8677D}" type="slidenum">
              <a:t>24</a:t>
            </a:fld>
            <a:endParaRPr/>
          </a:p>
        </p:txBody>
      </p:sp>
      <p:sp>
        <p:nvSpPr>
          <p:cNvPr id="229" name="Линия"/>
          <p:cNvSpPr/>
          <p:nvPr/>
        </p:nvSpPr>
        <p:spPr>
          <a:xfrm flipV="1">
            <a:off x="-727665" y="9355705"/>
            <a:ext cx="12469586" cy="1"/>
          </a:xfrm>
          <a:prstGeom prst="line">
            <a:avLst/>
          </a:prstGeom>
          <a:ln w="254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0" name="Линия"/>
          <p:cNvSpPr/>
          <p:nvPr/>
        </p:nvSpPr>
        <p:spPr>
          <a:xfrm rot="10800000">
            <a:off x="-329612" y="8791146"/>
            <a:ext cx="4965416" cy="981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extrusionOk="0">
                <a:moveTo>
                  <a:pt x="0" y="21493"/>
                </a:moveTo>
                <a:cubicBezTo>
                  <a:pt x="4879" y="8032"/>
                  <a:pt x="10747" y="536"/>
                  <a:pt x="16805" y="28"/>
                </a:cubicBezTo>
                <a:cubicBezTo>
                  <a:pt x="18409" y="-107"/>
                  <a:pt x="20012" y="257"/>
                  <a:pt x="21600" y="1115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head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7" name="Изображение" descr="Изображение">
            <a:extLst>
              <a:ext uri="{FF2B5EF4-FFF2-40B4-BE49-F238E27FC236}">
                <a16:creationId xmlns:a16="http://schemas.microsoft.com/office/drawing/2014/main" xmlns="" id="{49F61037-A6D6-4E46-A4BC-8329BD8BE6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7931"/>
          <a:stretch>
            <a:fillRect/>
          </a:stretch>
        </p:blipFill>
        <p:spPr>
          <a:xfrm>
            <a:off x="7473476" y="495854"/>
            <a:ext cx="1216653" cy="1237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Изображение" descr="Изображение">
            <a:extLst>
              <a:ext uri="{FF2B5EF4-FFF2-40B4-BE49-F238E27FC236}">
                <a16:creationId xmlns:a16="http://schemas.microsoft.com/office/drawing/2014/main" xmlns="" id="{322D1108-CE37-B84F-9BB0-B0A26EE8E9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6498"/>
          <a:stretch>
            <a:fillRect/>
          </a:stretch>
        </p:blipFill>
        <p:spPr>
          <a:xfrm>
            <a:off x="9043608" y="473742"/>
            <a:ext cx="1132343" cy="8069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6D1DDB95-2977-1247-8ADB-5B420728F7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9579" y="390590"/>
            <a:ext cx="1544248" cy="106107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26086" t="23177" r="23987" b="17969"/>
          <a:stretch/>
        </p:blipFill>
        <p:spPr>
          <a:xfrm>
            <a:off x="0" y="0"/>
            <a:ext cx="13004800" cy="861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59521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Кружок"/>
          <p:cNvSpPr/>
          <p:nvPr/>
        </p:nvSpPr>
        <p:spPr>
          <a:xfrm>
            <a:off x="11759506" y="9112336"/>
            <a:ext cx="480808" cy="48080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3" name="НАЗВАНИЕ РАЗДЕЛА"/>
          <p:cNvSpPr txBox="1"/>
          <p:nvPr/>
        </p:nvSpPr>
        <p:spPr>
          <a:xfrm>
            <a:off x="1185868" y="730100"/>
            <a:ext cx="5132815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4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rPr lang="ru-RU" dirty="0" smtClean="0"/>
              <a:t>СЛЕДУЮЩИЕ ШАГИ</a:t>
            </a:r>
            <a:endParaRPr dirty="0"/>
          </a:p>
        </p:txBody>
      </p:sp>
      <p:sp>
        <p:nvSpPr>
          <p:cNvPr id="226" name="Линия"/>
          <p:cNvSpPr/>
          <p:nvPr/>
        </p:nvSpPr>
        <p:spPr>
          <a:xfrm>
            <a:off x="-2891786" y="-1365701"/>
            <a:ext cx="5090857" cy="985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333" extrusionOk="0">
                <a:moveTo>
                  <a:pt x="0" y="11889"/>
                </a:moveTo>
                <a:cubicBezTo>
                  <a:pt x="5845" y="21600"/>
                  <a:pt x="13544" y="20221"/>
                  <a:pt x="18787" y="8525"/>
                </a:cubicBezTo>
                <a:cubicBezTo>
                  <a:pt x="19891" y="6062"/>
                  <a:pt x="20840" y="3187"/>
                  <a:pt x="21600" y="0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tail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882897" y="9180852"/>
            <a:ext cx="228093" cy="3429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defRPr>
            </a:lvl1pPr>
          </a:lstStyle>
          <a:p>
            <a:fld id="{86CB4B4D-7CA3-9044-876B-883B54F8677D}" type="slidenum">
              <a:t>25</a:t>
            </a:fld>
            <a:endParaRPr/>
          </a:p>
        </p:txBody>
      </p:sp>
      <p:sp>
        <p:nvSpPr>
          <p:cNvPr id="229" name="Линия"/>
          <p:cNvSpPr/>
          <p:nvPr/>
        </p:nvSpPr>
        <p:spPr>
          <a:xfrm flipV="1">
            <a:off x="-727665" y="9355705"/>
            <a:ext cx="12469586" cy="1"/>
          </a:xfrm>
          <a:prstGeom prst="line">
            <a:avLst/>
          </a:prstGeom>
          <a:ln w="254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0" name="Линия"/>
          <p:cNvSpPr/>
          <p:nvPr/>
        </p:nvSpPr>
        <p:spPr>
          <a:xfrm rot="10800000">
            <a:off x="-329612" y="8791146"/>
            <a:ext cx="4965416" cy="981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extrusionOk="0">
                <a:moveTo>
                  <a:pt x="0" y="21493"/>
                </a:moveTo>
                <a:cubicBezTo>
                  <a:pt x="4879" y="8032"/>
                  <a:pt x="10747" y="536"/>
                  <a:pt x="16805" y="28"/>
                </a:cubicBezTo>
                <a:cubicBezTo>
                  <a:pt x="18409" y="-107"/>
                  <a:pt x="20012" y="257"/>
                  <a:pt x="21600" y="1115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head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7" name="Изображение" descr="Изображение">
            <a:extLst>
              <a:ext uri="{FF2B5EF4-FFF2-40B4-BE49-F238E27FC236}">
                <a16:creationId xmlns:a16="http://schemas.microsoft.com/office/drawing/2014/main" xmlns="" id="{49F61037-A6D6-4E46-A4BC-8329BD8BE6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7931"/>
          <a:stretch>
            <a:fillRect/>
          </a:stretch>
        </p:blipFill>
        <p:spPr>
          <a:xfrm>
            <a:off x="7473476" y="495854"/>
            <a:ext cx="1216653" cy="1237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Изображение" descr="Изображение">
            <a:extLst>
              <a:ext uri="{FF2B5EF4-FFF2-40B4-BE49-F238E27FC236}">
                <a16:creationId xmlns:a16="http://schemas.microsoft.com/office/drawing/2014/main" xmlns="" id="{322D1108-CE37-B84F-9BB0-B0A26EE8E9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6498"/>
          <a:stretch>
            <a:fillRect/>
          </a:stretch>
        </p:blipFill>
        <p:spPr>
          <a:xfrm>
            <a:off x="9043608" y="473742"/>
            <a:ext cx="1132343" cy="8069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6D1DDB95-2977-1247-8ADB-5B420728F7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9579" y="390590"/>
            <a:ext cx="1544248" cy="10610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26525" t="26301" r="25365" b="15366"/>
          <a:stretch/>
        </p:blipFill>
        <p:spPr>
          <a:xfrm>
            <a:off x="0" y="-1"/>
            <a:ext cx="12755931" cy="869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10566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Кружок"/>
          <p:cNvSpPr/>
          <p:nvPr/>
        </p:nvSpPr>
        <p:spPr>
          <a:xfrm>
            <a:off x="11759506" y="9112336"/>
            <a:ext cx="480808" cy="48080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3" name="НАЗВАНИЕ РАЗДЕЛА"/>
          <p:cNvSpPr txBox="1"/>
          <p:nvPr/>
        </p:nvSpPr>
        <p:spPr>
          <a:xfrm>
            <a:off x="1185868" y="730100"/>
            <a:ext cx="5132815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4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rPr lang="ru-RU" dirty="0" smtClean="0"/>
              <a:t>СЛЕДУЮЩИЕ ШАГИ</a:t>
            </a:r>
            <a:endParaRPr dirty="0"/>
          </a:p>
        </p:txBody>
      </p:sp>
      <p:sp>
        <p:nvSpPr>
          <p:cNvPr id="226" name="Линия"/>
          <p:cNvSpPr/>
          <p:nvPr/>
        </p:nvSpPr>
        <p:spPr>
          <a:xfrm>
            <a:off x="-2891786" y="-1365701"/>
            <a:ext cx="5090857" cy="985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333" extrusionOk="0">
                <a:moveTo>
                  <a:pt x="0" y="11889"/>
                </a:moveTo>
                <a:cubicBezTo>
                  <a:pt x="5845" y="21600"/>
                  <a:pt x="13544" y="20221"/>
                  <a:pt x="18787" y="8525"/>
                </a:cubicBezTo>
                <a:cubicBezTo>
                  <a:pt x="19891" y="6062"/>
                  <a:pt x="20840" y="3187"/>
                  <a:pt x="21600" y="0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tail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882897" y="9180852"/>
            <a:ext cx="228093" cy="3429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defRPr>
            </a:lvl1pPr>
          </a:lstStyle>
          <a:p>
            <a:fld id="{86CB4B4D-7CA3-9044-876B-883B54F8677D}" type="slidenum">
              <a:t>26</a:t>
            </a:fld>
            <a:endParaRPr/>
          </a:p>
        </p:txBody>
      </p:sp>
      <p:sp>
        <p:nvSpPr>
          <p:cNvPr id="229" name="Линия"/>
          <p:cNvSpPr/>
          <p:nvPr/>
        </p:nvSpPr>
        <p:spPr>
          <a:xfrm flipV="1">
            <a:off x="-727665" y="9355705"/>
            <a:ext cx="12469586" cy="1"/>
          </a:xfrm>
          <a:prstGeom prst="line">
            <a:avLst/>
          </a:prstGeom>
          <a:ln w="254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0" name="Линия"/>
          <p:cNvSpPr/>
          <p:nvPr/>
        </p:nvSpPr>
        <p:spPr>
          <a:xfrm rot="10800000">
            <a:off x="-329612" y="8791146"/>
            <a:ext cx="4965416" cy="981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extrusionOk="0">
                <a:moveTo>
                  <a:pt x="0" y="21493"/>
                </a:moveTo>
                <a:cubicBezTo>
                  <a:pt x="4879" y="8032"/>
                  <a:pt x="10747" y="536"/>
                  <a:pt x="16805" y="28"/>
                </a:cubicBezTo>
                <a:cubicBezTo>
                  <a:pt x="18409" y="-107"/>
                  <a:pt x="20012" y="257"/>
                  <a:pt x="21600" y="1115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head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7" name="Изображение" descr="Изображение">
            <a:extLst>
              <a:ext uri="{FF2B5EF4-FFF2-40B4-BE49-F238E27FC236}">
                <a16:creationId xmlns:a16="http://schemas.microsoft.com/office/drawing/2014/main" xmlns="" id="{49F61037-A6D6-4E46-A4BC-8329BD8BE6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7931"/>
          <a:stretch>
            <a:fillRect/>
          </a:stretch>
        </p:blipFill>
        <p:spPr>
          <a:xfrm>
            <a:off x="7473476" y="495854"/>
            <a:ext cx="1216653" cy="1237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Изображение" descr="Изображение">
            <a:extLst>
              <a:ext uri="{FF2B5EF4-FFF2-40B4-BE49-F238E27FC236}">
                <a16:creationId xmlns:a16="http://schemas.microsoft.com/office/drawing/2014/main" xmlns="" id="{322D1108-CE37-B84F-9BB0-B0A26EE8E9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6498"/>
          <a:stretch>
            <a:fillRect/>
          </a:stretch>
        </p:blipFill>
        <p:spPr>
          <a:xfrm>
            <a:off x="9043608" y="473742"/>
            <a:ext cx="1132343" cy="8069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6D1DDB95-2977-1247-8ADB-5B420728F7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9579" y="390590"/>
            <a:ext cx="1544248" cy="106107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26955" t="24193" r="24767" b="16296"/>
          <a:stretch/>
        </p:blipFill>
        <p:spPr>
          <a:xfrm>
            <a:off x="37150" y="-1"/>
            <a:ext cx="13048275" cy="904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53433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Прямоугольник"/>
          <p:cNvSpPr/>
          <p:nvPr/>
        </p:nvSpPr>
        <p:spPr>
          <a:xfrm>
            <a:off x="-44091" y="-45918"/>
            <a:ext cx="13148941" cy="190329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9" name="krug.png" descr="krug.png"/>
          <p:cNvPicPr>
            <a:picLocks noChangeAspect="1"/>
          </p:cNvPicPr>
          <p:nvPr/>
        </p:nvPicPr>
        <p:blipFill>
          <a:blip r:embed="rId2"/>
          <a:srcRect l="32746" r="29347" b="77439"/>
          <a:stretch>
            <a:fillRect/>
          </a:stretch>
        </p:blipFill>
        <p:spPr>
          <a:xfrm rot="12600667">
            <a:off x="7759519" y="-992903"/>
            <a:ext cx="6198385" cy="3689057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Кружок"/>
          <p:cNvSpPr/>
          <p:nvPr/>
        </p:nvSpPr>
        <p:spPr>
          <a:xfrm>
            <a:off x="11759506" y="9112336"/>
            <a:ext cx="480808" cy="48080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882897" y="9180852"/>
            <a:ext cx="228093" cy="3429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defRPr>
            </a:lvl1pPr>
          </a:lstStyle>
          <a:p>
            <a:fld id="{86CB4B4D-7CA3-9044-876B-883B54F8677D}" type="slidenum">
              <a:t>27</a:t>
            </a:fld>
            <a:endParaRPr/>
          </a:p>
        </p:txBody>
      </p:sp>
      <p:sp>
        <p:nvSpPr>
          <p:cNvPr id="206" name="НАЗВАНИЕ РАЗДЕЛА"/>
          <p:cNvSpPr txBox="1"/>
          <p:nvPr/>
        </p:nvSpPr>
        <p:spPr>
          <a:xfrm>
            <a:off x="1185868" y="730100"/>
            <a:ext cx="5648982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4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rPr lang="ru-RU" dirty="0" smtClean="0"/>
              <a:t>Регистрация участника</a:t>
            </a:r>
            <a:endParaRPr dirty="0"/>
          </a:p>
        </p:txBody>
      </p:sp>
      <p:sp>
        <p:nvSpPr>
          <p:cNvPr id="208" name="Линия"/>
          <p:cNvSpPr/>
          <p:nvPr/>
        </p:nvSpPr>
        <p:spPr>
          <a:xfrm flipV="1">
            <a:off x="-727665" y="9355705"/>
            <a:ext cx="12469586" cy="1"/>
          </a:xfrm>
          <a:prstGeom prst="line">
            <a:avLst/>
          </a:prstGeom>
          <a:ln w="254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9" name="Линия"/>
          <p:cNvSpPr/>
          <p:nvPr/>
        </p:nvSpPr>
        <p:spPr>
          <a:xfrm>
            <a:off x="-2891786" y="-1365701"/>
            <a:ext cx="5090857" cy="985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333" extrusionOk="0">
                <a:moveTo>
                  <a:pt x="0" y="11889"/>
                </a:moveTo>
                <a:cubicBezTo>
                  <a:pt x="5845" y="21600"/>
                  <a:pt x="13544" y="20221"/>
                  <a:pt x="18787" y="8525"/>
                </a:cubicBezTo>
                <a:cubicBezTo>
                  <a:pt x="19891" y="6062"/>
                  <a:pt x="20840" y="3187"/>
                  <a:pt x="21600" y="0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tail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0" name="Линия"/>
          <p:cNvSpPr/>
          <p:nvPr/>
        </p:nvSpPr>
        <p:spPr>
          <a:xfrm rot="10800000">
            <a:off x="-329612" y="8791146"/>
            <a:ext cx="4965416" cy="981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extrusionOk="0">
                <a:moveTo>
                  <a:pt x="0" y="21493"/>
                </a:moveTo>
                <a:cubicBezTo>
                  <a:pt x="4879" y="8032"/>
                  <a:pt x="10747" y="536"/>
                  <a:pt x="16805" y="28"/>
                </a:cubicBezTo>
                <a:cubicBezTo>
                  <a:pt x="18409" y="-107"/>
                  <a:pt x="20012" y="257"/>
                  <a:pt x="21600" y="1115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head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6" name="ТЕКСТ ТЕКСТ ТЕКСТ ТЕКСТ ТЕКСТ ТЕКСТ ТЕКСТ ТЕКСТ…"/>
          <p:cNvSpPr txBox="1"/>
          <p:nvPr/>
        </p:nvSpPr>
        <p:spPr>
          <a:xfrm>
            <a:off x="461735" y="2163894"/>
            <a:ext cx="11822125" cy="7062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fontAlgn="t"/>
            <a:r>
              <a:rPr lang="ru-RU" sz="2600" b="0" dirty="0"/>
              <a:t>у</a:t>
            </a:r>
            <a:r>
              <a:rPr lang="ru-RU" sz="2600" b="0" dirty="0" smtClean="0"/>
              <a:t>частник </a:t>
            </a:r>
            <a:r>
              <a:rPr lang="ru-RU" sz="2600" b="0" dirty="0"/>
              <a:t>заполняет форму регистрации;</a:t>
            </a:r>
          </a:p>
          <a:p>
            <a:pPr algn="l" fontAlgn="t"/>
            <a:endParaRPr lang="ru-RU" sz="2600" dirty="0"/>
          </a:p>
          <a:p>
            <a:pPr algn="l" fontAlgn="t"/>
            <a:r>
              <a:rPr lang="ru-RU" sz="2600" b="0" dirty="0"/>
              <a:t>подтверждает учетную запись, нажав на ссылку из активационного письма и перейдя в личный кабинет;</a:t>
            </a:r>
          </a:p>
          <a:p>
            <a:pPr algn="l" fontAlgn="t"/>
            <a:endParaRPr lang="ru-RU" sz="2600" dirty="0"/>
          </a:p>
          <a:p>
            <a:pPr algn="l" fontAlgn="t"/>
            <a:r>
              <a:rPr lang="ru-RU" sz="2600" dirty="0">
                <a:solidFill>
                  <a:srgbClr val="C00000"/>
                </a:solidFill>
              </a:rPr>
              <a:t>из своей учетной записи направляет приглашение своему Родителю (законному представителю);</a:t>
            </a:r>
          </a:p>
          <a:p>
            <a:pPr algn="l" fontAlgn="t"/>
            <a:endParaRPr lang="ru-RU" sz="2600" dirty="0"/>
          </a:p>
          <a:p>
            <a:pPr algn="l" fontAlgn="t"/>
            <a:r>
              <a:rPr lang="ru-RU" sz="2600" b="0" dirty="0" smtClean="0"/>
              <a:t>родитель </a:t>
            </a:r>
            <a:r>
              <a:rPr lang="ru-RU" sz="2600" b="0" dirty="0"/>
              <a:t>переходит по ссылке из письма-приглашения, которое поступило ему на электронную почту;</a:t>
            </a:r>
          </a:p>
          <a:p>
            <a:pPr algn="l" fontAlgn="t"/>
            <a:endParaRPr lang="ru-RU" sz="2600" dirty="0"/>
          </a:p>
          <a:p>
            <a:pPr algn="l" fontAlgn="t"/>
            <a:r>
              <a:rPr lang="ru-RU" sz="2600" b="0" dirty="0" smtClean="0"/>
              <a:t>родитель </a:t>
            </a:r>
            <a:r>
              <a:rPr lang="ru-RU" sz="2600" b="0" dirty="0"/>
              <a:t>проходит регистрацию на платформе Проекта и получает доступ к своему личному кабинету;</a:t>
            </a:r>
          </a:p>
          <a:p>
            <a:pPr algn="l" fontAlgn="t"/>
            <a:endParaRPr lang="ru-RU" sz="2600" dirty="0"/>
          </a:p>
          <a:p>
            <a:pPr algn="l" fontAlgn="t"/>
            <a:r>
              <a:rPr lang="ru-RU" sz="2600" b="0" dirty="0"/>
              <a:t>после этого Участник получает возможность участвовать в практических мероприятиях Проекта</a:t>
            </a:r>
            <a:r>
              <a:rPr lang="ru-RU" sz="3600" b="0" dirty="0"/>
              <a:t>.</a:t>
            </a:r>
          </a:p>
          <a:p>
            <a:pPr algn="l" defTabSz="457200">
              <a:lnSpc>
                <a:spcPct val="150000"/>
              </a:lnSpc>
              <a:buClr>
                <a:schemeClr val="accent1"/>
              </a:buClr>
              <a:buSzPct val="91000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endParaRPr lang="ru-RU" dirty="0" smtClean="0"/>
          </a:p>
        </p:txBody>
      </p:sp>
      <p:pic>
        <p:nvPicPr>
          <p:cNvPr id="20" name="Изображение" descr="Изображение">
            <a:extLst>
              <a:ext uri="{FF2B5EF4-FFF2-40B4-BE49-F238E27FC236}">
                <a16:creationId xmlns:a16="http://schemas.microsoft.com/office/drawing/2014/main" xmlns="" id="{77381D72-543E-6342-AA8E-8D387832C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7931"/>
          <a:stretch>
            <a:fillRect/>
          </a:stretch>
        </p:blipFill>
        <p:spPr>
          <a:xfrm>
            <a:off x="7473476" y="495854"/>
            <a:ext cx="1216653" cy="1237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Изображение" descr="Изображение">
            <a:extLst>
              <a:ext uri="{FF2B5EF4-FFF2-40B4-BE49-F238E27FC236}">
                <a16:creationId xmlns:a16="http://schemas.microsoft.com/office/drawing/2014/main" xmlns="" id="{FED1B066-8CD7-8841-A0C0-15737F9CB5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6498"/>
          <a:stretch>
            <a:fillRect/>
          </a:stretch>
        </p:blipFill>
        <p:spPr>
          <a:xfrm>
            <a:off x="9043608" y="473742"/>
            <a:ext cx="1132343" cy="8069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448D101-020F-0E46-BF04-8EF1ED412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9579" y="390590"/>
            <a:ext cx="1544248" cy="106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080497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Прямоугольник"/>
          <p:cNvSpPr/>
          <p:nvPr/>
        </p:nvSpPr>
        <p:spPr>
          <a:xfrm>
            <a:off x="-44091" y="-45918"/>
            <a:ext cx="13148941" cy="190329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9" name="krug.png" descr="krug.png"/>
          <p:cNvPicPr>
            <a:picLocks noChangeAspect="1"/>
          </p:cNvPicPr>
          <p:nvPr/>
        </p:nvPicPr>
        <p:blipFill>
          <a:blip r:embed="rId2"/>
          <a:srcRect l="32746" r="29347" b="77439"/>
          <a:stretch>
            <a:fillRect/>
          </a:stretch>
        </p:blipFill>
        <p:spPr>
          <a:xfrm rot="12600667">
            <a:off x="7759519" y="-992903"/>
            <a:ext cx="6198385" cy="3689057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Кружок"/>
          <p:cNvSpPr/>
          <p:nvPr/>
        </p:nvSpPr>
        <p:spPr>
          <a:xfrm>
            <a:off x="11759506" y="9112336"/>
            <a:ext cx="480808" cy="48080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882897" y="9180852"/>
            <a:ext cx="228093" cy="3429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defRPr>
            </a:lvl1pPr>
          </a:lstStyle>
          <a:p>
            <a:fld id="{86CB4B4D-7CA3-9044-876B-883B54F8677D}" type="slidenum">
              <a:t>28</a:t>
            </a:fld>
            <a:endParaRPr/>
          </a:p>
        </p:txBody>
      </p:sp>
      <p:sp>
        <p:nvSpPr>
          <p:cNvPr id="206" name="НАЗВАНИЕ РАЗДЕЛА"/>
          <p:cNvSpPr txBox="1"/>
          <p:nvPr/>
        </p:nvSpPr>
        <p:spPr>
          <a:xfrm>
            <a:off x="1185868" y="730100"/>
            <a:ext cx="5522346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4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rPr lang="ru-RU" dirty="0" smtClean="0"/>
              <a:t>Регистрация родителя</a:t>
            </a:r>
            <a:endParaRPr dirty="0"/>
          </a:p>
        </p:txBody>
      </p:sp>
      <p:sp>
        <p:nvSpPr>
          <p:cNvPr id="208" name="Линия"/>
          <p:cNvSpPr/>
          <p:nvPr/>
        </p:nvSpPr>
        <p:spPr>
          <a:xfrm flipV="1">
            <a:off x="-727665" y="9355705"/>
            <a:ext cx="12469586" cy="1"/>
          </a:xfrm>
          <a:prstGeom prst="line">
            <a:avLst/>
          </a:prstGeom>
          <a:ln w="254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9" name="Линия"/>
          <p:cNvSpPr/>
          <p:nvPr/>
        </p:nvSpPr>
        <p:spPr>
          <a:xfrm>
            <a:off x="-2891786" y="-1365701"/>
            <a:ext cx="5090857" cy="985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333" extrusionOk="0">
                <a:moveTo>
                  <a:pt x="0" y="11889"/>
                </a:moveTo>
                <a:cubicBezTo>
                  <a:pt x="5845" y="21600"/>
                  <a:pt x="13544" y="20221"/>
                  <a:pt x="18787" y="8525"/>
                </a:cubicBezTo>
                <a:cubicBezTo>
                  <a:pt x="19891" y="6062"/>
                  <a:pt x="20840" y="3187"/>
                  <a:pt x="21600" y="0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tail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0" name="Линия"/>
          <p:cNvSpPr/>
          <p:nvPr/>
        </p:nvSpPr>
        <p:spPr>
          <a:xfrm rot="10800000">
            <a:off x="-329612" y="8791146"/>
            <a:ext cx="4965416" cy="981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extrusionOk="0">
                <a:moveTo>
                  <a:pt x="0" y="21493"/>
                </a:moveTo>
                <a:cubicBezTo>
                  <a:pt x="4879" y="8032"/>
                  <a:pt x="10747" y="536"/>
                  <a:pt x="16805" y="28"/>
                </a:cubicBezTo>
                <a:cubicBezTo>
                  <a:pt x="18409" y="-107"/>
                  <a:pt x="20012" y="257"/>
                  <a:pt x="21600" y="1115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head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6" name="ТЕКСТ ТЕКСТ ТЕКСТ ТЕКСТ ТЕКСТ ТЕКСТ ТЕКСТ ТЕКСТ…"/>
          <p:cNvSpPr txBox="1"/>
          <p:nvPr/>
        </p:nvSpPr>
        <p:spPr>
          <a:xfrm>
            <a:off x="110228" y="2324737"/>
            <a:ext cx="11822125" cy="7027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fontAlgn="t"/>
            <a:r>
              <a:rPr lang="ru-RU" b="0" dirty="0"/>
              <a:t>Родитель заполняет форму регистрации;</a:t>
            </a:r>
          </a:p>
          <a:p>
            <a:pPr algn="l" fontAlgn="t"/>
            <a:endParaRPr lang="ru-RU" sz="1000" dirty="0"/>
          </a:p>
          <a:p>
            <a:pPr algn="l" fontAlgn="t"/>
            <a:r>
              <a:rPr lang="ru-RU" b="0" dirty="0"/>
              <a:t>подтверждает учетную запись, нажав на ссылку из активационного письма и перейдя в личный кабинет;</a:t>
            </a:r>
          </a:p>
          <a:p>
            <a:pPr algn="l" fontAlgn="t"/>
            <a:endParaRPr lang="ru-RU" sz="1000" dirty="0"/>
          </a:p>
          <a:p>
            <a:pPr algn="l" fontAlgn="t"/>
            <a:r>
              <a:rPr lang="ru-RU" b="0" dirty="0"/>
              <a:t>из своей учетной записи направляет приглашение своему ребенку;</a:t>
            </a:r>
          </a:p>
          <a:p>
            <a:pPr algn="l" fontAlgn="t"/>
            <a:endParaRPr lang="ru-RU" sz="1000" dirty="0"/>
          </a:p>
          <a:p>
            <a:pPr algn="l" fontAlgn="t"/>
            <a:r>
              <a:rPr lang="ru-RU" b="0" dirty="0"/>
              <a:t>ребенок переходит по ссылке из письма-приглашения, которое поступило ему на электронную почту;</a:t>
            </a:r>
          </a:p>
          <a:p>
            <a:pPr algn="l" fontAlgn="t"/>
            <a:endParaRPr lang="ru-RU" sz="1000" dirty="0"/>
          </a:p>
          <a:p>
            <a:pPr algn="l" fontAlgn="t"/>
            <a:r>
              <a:rPr lang="ru-RU" b="0" dirty="0">
                <a:solidFill>
                  <a:srgbClr val="C00000"/>
                </a:solidFill>
              </a:rPr>
              <a:t>ребенок проходит регистрацию на платформе Проекта и получает доступ к личному кабинету Участника;</a:t>
            </a:r>
          </a:p>
          <a:p>
            <a:pPr algn="l" fontAlgn="t"/>
            <a:endParaRPr lang="ru-RU" sz="1000" dirty="0"/>
          </a:p>
          <a:p>
            <a:pPr algn="l" fontAlgn="t"/>
            <a:r>
              <a:rPr lang="ru-RU" b="0" dirty="0"/>
              <a:t>в личный кабинет Родителя приходит уведомление, что ребенок зарегистрирован в качестве Участника Проекта;</a:t>
            </a:r>
          </a:p>
          <a:p>
            <a:pPr algn="l" fontAlgn="t"/>
            <a:endParaRPr lang="ru-RU" sz="1000" dirty="0"/>
          </a:p>
          <a:p>
            <a:pPr algn="l" fontAlgn="t"/>
            <a:r>
              <a:rPr lang="ru-RU" b="0" dirty="0"/>
              <a:t>после этого Участник получает возможность участвовать в практических мероприятиях Проекта.</a:t>
            </a:r>
          </a:p>
          <a:p>
            <a:pPr algn="l"/>
            <a:r>
              <a:rPr lang="ru-RU" dirty="0">
                <a:solidFill>
                  <a:srgbClr val="C00000"/>
                </a:solidFill>
              </a:rPr>
              <a:t>Связка кабинетов</a:t>
            </a:r>
            <a:r>
              <a:rPr lang="ru-RU" b="0" dirty="0">
                <a:solidFill>
                  <a:srgbClr val="C00000"/>
                </a:solidFill>
              </a:rPr>
              <a:t> необходима для обеспечения участия ребенка в практических мероприятиях Проекта, поскольку до совершеннолетия ответственность за ребенка несет его родитель (законный представитель).</a:t>
            </a:r>
          </a:p>
          <a:p>
            <a:pPr algn="l" defTabSz="457200">
              <a:lnSpc>
                <a:spcPct val="150000"/>
              </a:lnSpc>
              <a:buClr>
                <a:schemeClr val="accent1"/>
              </a:buClr>
              <a:buSzPct val="91000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endParaRPr lang="ru-RU" dirty="0" smtClean="0"/>
          </a:p>
        </p:txBody>
      </p:sp>
      <p:pic>
        <p:nvPicPr>
          <p:cNvPr id="20" name="Изображение" descr="Изображение">
            <a:extLst>
              <a:ext uri="{FF2B5EF4-FFF2-40B4-BE49-F238E27FC236}">
                <a16:creationId xmlns:a16="http://schemas.microsoft.com/office/drawing/2014/main" xmlns="" id="{77381D72-543E-6342-AA8E-8D387832C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7931"/>
          <a:stretch>
            <a:fillRect/>
          </a:stretch>
        </p:blipFill>
        <p:spPr>
          <a:xfrm>
            <a:off x="7473476" y="495854"/>
            <a:ext cx="1216653" cy="1237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Изображение" descr="Изображение">
            <a:extLst>
              <a:ext uri="{FF2B5EF4-FFF2-40B4-BE49-F238E27FC236}">
                <a16:creationId xmlns:a16="http://schemas.microsoft.com/office/drawing/2014/main" xmlns="" id="{FED1B066-8CD7-8841-A0C0-15737F9CB5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6498"/>
          <a:stretch>
            <a:fillRect/>
          </a:stretch>
        </p:blipFill>
        <p:spPr>
          <a:xfrm>
            <a:off x="9043608" y="473742"/>
            <a:ext cx="1132343" cy="8069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448D101-020F-0E46-BF04-8EF1ED412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9579" y="390590"/>
            <a:ext cx="1544248" cy="106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44723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Прямоугольник"/>
          <p:cNvSpPr/>
          <p:nvPr/>
        </p:nvSpPr>
        <p:spPr>
          <a:xfrm>
            <a:off x="-44091" y="-45918"/>
            <a:ext cx="13148941" cy="190329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9" name="krug.png" descr="krug.png"/>
          <p:cNvPicPr>
            <a:picLocks noChangeAspect="1"/>
          </p:cNvPicPr>
          <p:nvPr/>
        </p:nvPicPr>
        <p:blipFill>
          <a:blip r:embed="rId2"/>
          <a:srcRect l="32746" r="29347" b="77439"/>
          <a:stretch>
            <a:fillRect/>
          </a:stretch>
        </p:blipFill>
        <p:spPr>
          <a:xfrm rot="12600667">
            <a:off x="7759519" y="-992903"/>
            <a:ext cx="6198385" cy="3689057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Кружок"/>
          <p:cNvSpPr/>
          <p:nvPr/>
        </p:nvSpPr>
        <p:spPr>
          <a:xfrm>
            <a:off x="11759506" y="9112336"/>
            <a:ext cx="480808" cy="48080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882897" y="9180852"/>
            <a:ext cx="228093" cy="3429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defRPr>
            </a:lvl1pPr>
          </a:lstStyle>
          <a:p>
            <a:fld id="{86CB4B4D-7CA3-9044-876B-883B54F8677D}" type="slidenum">
              <a:t>29</a:t>
            </a:fld>
            <a:endParaRPr/>
          </a:p>
        </p:txBody>
      </p:sp>
      <p:sp>
        <p:nvSpPr>
          <p:cNvPr id="206" name="НАЗВАНИЕ РАЗДЕЛА"/>
          <p:cNvSpPr txBox="1"/>
          <p:nvPr/>
        </p:nvSpPr>
        <p:spPr>
          <a:xfrm>
            <a:off x="1185868" y="730100"/>
            <a:ext cx="4307269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4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rPr lang="ru-RU" dirty="0" smtClean="0"/>
              <a:t>Следующие шаги</a:t>
            </a:r>
            <a:endParaRPr dirty="0"/>
          </a:p>
        </p:txBody>
      </p:sp>
      <p:sp>
        <p:nvSpPr>
          <p:cNvPr id="208" name="Линия"/>
          <p:cNvSpPr/>
          <p:nvPr/>
        </p:nvSpPr>
        <p:spPr>
          <a:xfrm flipV="1">
            <a:off x="-727665" y="9355705"/>
            <a:ext cx="12469586" cy="1"/>
          </a:xfrm>
          <a:prstGeom prst="line">
            <a:avLst/>
          </a:prstGeom>
          <a:ln w="254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9" name="Линия"/>
          <p:cNvSpPr/>
          <p:nvPr/>
        </p:nvSpPr>
        <p:spPr>
          <a:xfrm>
            <a:off x="-2891786" y="-1365701"/>
            <a:ext cx="5090857" cy="985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333" extrusionOk="0">
                <a:moveTo>
                  <a:pt x="0" y="11889"/>
                </a:moveTo>
                <a:cubicBezTo>
                  <a:pt x="5845" y="21600"/>
                  <a:pt x="13544" y="20221"/>
                  <a:pt x="18787" y="8525"/>
                </a:cubicBezTo>
                <a:cubicBezTo>
                  <a:pt x="19891" y="6062"/>
                  <a:pt x="20840" y="3187"/>
                  <a:pt x="21600" y="0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tail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0" name="Линия"/>
          <p:cNvSpPr/>
          <p:nvPr/>
        </p:nvSpPr>
        <p:spPr>
          <a:xfrm rot="10800000">
            <a:off x="-329612" y="8791146"/>
            <a:ext cx="4965416" cy="981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extrusionOk="0">
                <a:moveTo>
                  <a:pt x="0" y="21493"/>
                </a:moveTo>
                <a:cubicBezTo>
                  <a:pt x="4879" y="8032"/>
                  <a:pt x="10747" y="536"/>
                  <a:pt x="16805" y="28"/>
                </a:cubicBezTo>
                <a:cubicBezTo>
                  <a:pt x="18409" y="-107"/>
                  <a:pt x="20012" y="257"/>
                  <a:pt x="21600" y="1115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head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6" name="ТЕКСТ ТЕКСТ ТЕКСТ ТЕКСТ ТЕКСТ ТЕКСТ ТЕКСТ ТЕКСТ…"/>
          <p:cNvSpPr txBox="1"/>
          <p:nvPr/>
        </p:nvSpPr>
        <p:spPr>
          <a:xfrm>
            <a:off x="461735" y="2181559"/>
            <a:ext cx="11822125" cy="7027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277812" indent="-277812" algn="l" defTabSz="457200">
              <a:buClr>
                <a:schemeClr val="accent1"/>
              </a:buClr>
              <a:buSzPct val="91000"/>
              <a:buChar char="•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3500" dirty="0" smtClean="0">
                <a:solidFill>
                  <a:srgbClr val="C00000"/>
                </a:solidFill>
              </a:rPr>
              <a:t>Июль-октябрь</a:t>
            </a:r>
            <a:r>
              <a:rPr lang="ru-RU" sz="3500" b="0" dirty="0" smtClean="0"/>
              <a:t>- информирование школьников и родителей</a:t>
            </a:r>
          </a:p>
          <a:p>
            <a:pPr algn="l" defTabSz="457200">
              <a:buClr>
                <a:schemeClr val="accent1"/>
              </a:buClr>
              <a:buSzPct val="91000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endParaRPr lang="ru-RU" sz="3500" b="0" dirty="0" smtClean="0"/>
          </a:p>
          <a:p>
            <a:pPr marL="277812" indent="-277812" algn="l" defTabSz="457200">
              <a:buClr>
                <a:schemeClr val="accent1"/>
              </a:buClr>
              <a:buSzPct val="91000"/>
              <a:buChar char="•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3500" dirty="0" smtClean="0">
                <a:solidFill>
                  <a:srgbClr val="C00000"/>
                </a:solidFill>
              </a:rPr>
              <a:t>Июль-октябрь - </a:t>
            </a:r>
            <a:r>
              <a:rPr lang="ru-RU" sz="3500" b="0" dirty="0">
                <a:latin typeface="Chevin Cyrillic"/>
                <a:ea typeface="Chevin Cyrillic"/>
                <a:cs typeface="Chevin Cyrillic"/>
              </a:rPr>
              <a:t>со</a:t>
            </a:r>
            <a:r>
              <a:rPr lang="ru-RU" sz="3500" b="0" dirty="0" smtClean="0">
                <a:latin typeface="Chevin Cyrillic"/>
                <a:ea typeface="Chevin Cyrillic"/>
                <a:cs typeface="Chevin Cyrillic"/>
              </a:rPr>
              <a:t>действие в </a:t>
            </a:r>
            <a:r>
              <a:rPr lang="ru-RU" sz="3500" dirty="0" smtClean="0"/>
              <a:t>регистрации </a:t>
            </a:r>
            <a:r>
              <a:rPr lang="ru-RU" sz="3500" dirty="0"/>
              <a:t>школьников и родителей </a:t>
            </a:r>
            <a:r>
              <a:rPr lang="ru-RU" sz="3500" dirty="0" smtClean="0"/>
              <a:t>(</a:t>
            </a:r>
            <a:r>
              <a:rPr lang="ru-RU" sz="3500" dirty="0"/>
              <a:t>консультация, предоставление техники</a:t>
            </a:r>
            <a:r>
              <a:rPr lang="ru-RU" sz="3500" dirty="0" smtClean="0"/>
              <a:t>)</a:t>
            </a:r>
          </a:p>
          <a:p>
            <a:pPr algn="l" defTabSz="457200">
              <a:buClr>
                <a:schemeClr val="accent1"/>
              </a:buClr>
              <a:buSzPct val="91000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endParaRPr lang="ru-RU" sz="3500" dirty="0" smtClean="0"/>
          </a:p>
          <a:p>
            <a:pPr marL="277812" indent="-277812" algn="l" defTabSz="457200">
              <a:buClr>
                <a:schemeClr val="accent1"/>
              </a:buClr>
              <a:buSzPct val="91000"/>
              <a:buChar char="•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3500" dirty="0" smtClean="0">
                <a:solidFill>
                  <a:srgbClr val="C00000"/>
                </a:solidFill>
              </a:rPr>
              <a:t>Июль-октябрь - </a:t>
            </a:r>
            <a:r>
              <a:rPr lang="ru-RU" sz="3500" b="0" dirty="0">
                <a:latin typeface="Chevin Cyrillic"/>
                <a:ea typeface="Chevin Cyrillic"/>
                <a:cs typeface="Chevin Cyrillic"/>
              </a:rPr>
              <a:t>со</a:t>
            </a:r>
            <a:r>
              <a:rPr lang="ru-RU" sz="3500" dirty="0" smtClean="0"/>
              <a:t>действие в участии в практических мероприятиях (</a:t>
            </a:r>
            <a:r>
              <a:rPr lang="ru-RU" sz="3500" dirty="0"/>
              <a:t>консультация, сопровождение</a:t>
            </a:r>
            <a:r>
              <a:rPr lang="ru-RU" sz="3500" dirty="0" smtClean="0"/>
              <a:t>)</a:t>
            </a:r>
          </a:p>
          <a:p>
            <a:pPr marL="277812" indent="-277812" algn="l" defTabSz="457200">
              <a:buClr>
                <a:schemeClr val="accent1"/>
              </a:buClr>
              <a:buSzPct val="91000"/>
              <a:buChar char="•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endParaRPr lang="ru-RU" sz="3500" dirty="0"/>
          </a:p>
          <a:p>
            <a:pPr marL="277812" indent="-277812" algn="l" defTabSz="457200">
              <a:buClr>
                <a:schemeClr val="accent1"/>
              </a:buClr>
              <a:buSzPct val="91000"/>
              <a:buChar char="•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3500" dirty="0" smtClean="0">
                <a:solidFill>
                  <a:srgbClr val="C00000"/>
                </a:solidFill>
              </a:rPr>
              <a:t>Июль - подготовить информацию о программах для формирования рекомендаций  </a:t>
            </a:r>
            <a:r>
              <a:rPr lang="ru-RU" sz="3500" dirty="0" smtClean="0">
                <a:solidFill>
                  <a:schemeClr val="tx1"/>
                </a:solidFill>
              </a:rPr>
              <a:t>(форма будет направлена отдельно)</a:t>
            </a:r>
            <a:endParaRPr lang="ru-RU" sz="3500" dirty="0">
              <a:solidFill>
                <a:schemeClr val="tx1"/>
              </a:solidFill>
            </a:endParaRPr>
          </a:p>
          <a:p>
            <a:pPr algn="l" defTabSz="457200">
              <a:lnSpc>
                <a:spcPct val="150000"/>
              </a:lnSpc>
              <a:buClr>
                <a:schemeClr val="accent1"/>
              </a:buClr>
              <a:buSzPct val="91000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endParaRPr lang="ru-RU" dirty="0" smtClean="0"/>
          </a:p>
        </p:txBody>
      </p:sp>
      <p:pic>
        <p:nvPicPr>
          <p:cNvPr id="20" name="Изображение" descr="Изображение">
            <a:extLst>
              <a:ext uri="{FF2B5EF4-FFF2-40B4-BE49-F238E27FC236}">
                <a16:creationId xmlns:a16="http://schemas.microsoft.com/office/drawing/2014/main" xmlns="" id="{77381D72-543E-6342-AA8E-8D387832C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7931"/>
          <a:stretch>
            <a:fillRect/>
          </a:stretch>
        </p:blipFill>
        <p:spPr>
          <a:xfrm>
            <a:off x="7473476" y="495854"/>
            <a:ext cx="1216653" cy="1237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Изображение" descr="Изображение">
            <a:extLst>
              <a:ext uri="{FF2B5EF4-FFF2-40B4-BE49-F238E27FC236}">
                <a16:creationId xmlns:a16="http://schemas.microsoft.com/office/drawing/2014/main" xmlns="" id="{FED1B066-8CD7-8841-A0C0-15737F9CB5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6498"/>
          <a:stretch>
            <a:fillRect/>
          </a:stretch>
        </p:blipFill>
        <p:spPr>
          <a:xfrm>
            <a:off x="9043608" y="473742"/>
            <a:ext cx="1132343" cy="8069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448D101-020F-0E46-BF04-8EF1ED412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9579" y="390590"/>
            <a:ext cx="1544248" cy="106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0925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Прямоугольник"/>
          <p:cNvSpPr/>
          <p:nvPr/>
        </p:nvSpPr>
        <p:spPr>
          <a:xfrm>
            <a:off x="-44091" y="-45918"/>
            <a:ext cx="13148941" cy="190329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5" name="krug.png" descr="krug.png"/>
          <p:cNvPicPr>
            <a:picLocks noChangeAspect="1"/>
          </p:cNvPicPr>
          <p:nvPr/>
        </p:nvPicPr>
        <p:blipFill>
          <a:blip r:embed="rId2"/>
          <a:srcRect l="32746" r="29347" b="77439"/>
          <a:stretch>
            <a:fillRect/>
          </a:stretch>
        </p:blipFill>
        <p:spPr>
          <a:xfrm rot="12600667">
            <a:off x="7759519" y="-992903"/>
            <a:ext cx="6198385" cy="3689057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Кружок"/>
          <p:cNvSpPr/>
          <p:nvPr/>
        </p:nvSpPr>
        <p:spPr>
          <a:xfrm>
            <a:off x="11759506" y="9112336"/>
            <a:ext cx="480808" cy="48080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7" name="НАЗВАНИЕ РАЗДЕЛА"/>
          <p:cNvSpPr txBox="1"/>
          <p:nvPr/>
        </p:nvSpPr>
        <p:spPr>
          <a:xfrm>
            <a:off x="1185868" y="730100"/>
            <a:ext cx="5424562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4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rPr lang="ru-RU" dirty="0" smtClean="0"/>
              <a:t>ПРОЕКТ В 2019 ГОДУ</a:t>
            </a:r>
            <a:endParaRPr dirty="0"/>
          </a:p>
        </p:txBody>
      </p:sp>
      <p:sp>
        <p:nvSpPr>
          <p:cNvPr id="158" name="ТЕКСТ ТЕКСТ ТЕКСТ ТЕКСТ ТЕКСТ ТЕКСТ ТЕКСТ ТЕКСТ"/>
          <p:cNvSpPr txBox="1"/>
          <p:nvPr/>
        </p:nvSpPr>
        <p:spPr>
          <a:xfrm>
            <a:off x="1975339" y="10343584"/>
            <a:ext cx="6529325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t>ТЕКСТ ТЕКСТ ТЕКСТ ТЕКСТ ТЕКСТ ТЕКСТ ТЕКСТ ТЕКСТ</a:t>
            </a:r>
          </a:p>
        </p:txBody>
      </p:sp>
      <p:sp>
        <p:nvSpPr>
          <p:cNvPr id="159" name="ПОДЗАГОЛОВОК"/>
          <p:cNvSpPr txBox="1"/>
          <p:nvPr/>
        </p:nvSpPr>
        <p:spPr>
          <a:xfrm>
            <a:off x="1211387" y="1296593"/>
            <a:ext cx="2973571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rPr lang="ru-RU" dirty="0" smtClean="0"/>
              <a:t>КРАСНОЯРСКИЙ КРАЙ</a:t>
            </a:r>
            <a:endParaRPr dirty="0"/>
          </a:p>
        </p:txBody>
      </p:sp>
      <p:sp>
        <p:nvSpPr>
          <p:cNvPr id="16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882897" y="9180852"/>
            <a:ext cx="228093" cy="3429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defRPr>
            </a:lvl1pPr>
          </a:lstStyle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64" name="Линия"/>
          <p:cNvSpPr/>
          <p:nvPr/>
        </p:nvSpPr>
        <p:spPr>
          <a:xfrm flipV="1">
            <a:off x="-727665" y="9355705"/>
            <a:ext cx="12469586" cy="1"/>
          </a:xfrm>
          <a:prstGeom prst="line">
            <a:avLst/>
          </a:prstGeom>
          <a:ln w="254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5" name="Линия"/>
          <p:cNvSpPr/>
          <p:nvPr/>
        </p:nvSpPr>
        <p:spPr>
          <a:xfrm rot="10800000">
            <a:off x="-329612" y="8791146"/>
            <a:ext cx="4965416" cy="981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extrusionOk="0">
                <a:moveTo>
                  <a:pt x="0" y="21493"/>
                </a:moveTo>
                <a:cubicBezTo>
                  <a:pt x="4879" y="8032"/>
                  <a:pt x="10747" y="536"/>
                  <a:pt x="16805" y="28"/>
                </a:cubicBezTo>
                <a:cubicBezTo>
                  <a:pt x="18409" y="-107"/>
                  <a:pt x="20012" y="257"/>
                  <a:pt x="21600" y="1115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head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9" name="Изображение" descr="Изображение">
            <a:extLst>
              <a:ext uri="{FF2B5EF4-FFF2-40B4-BE49-F238E27FC236}">
                <a16:creationId xmlns:a16="http://schemas.microsoft.com/office/drawing/2014/main" xmlns="" id="{F1743BF7-5666-B74D-99C8-35013EC49E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7931"/>
          <a:stretch>
            <a:fillRect/>
          </a:stretch>
        </p:blipFill>
        <p:spPr>
          <a:xfrm>
            <a:off x="7473476" y="495854"/>
            <a:ext cx="1216653" cy="1237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Изображение" descr="Изображение">
            <a:extLst>
              <a:ext uri="{FF2B5EF4-FFF2-40B4-BE49-F238E27FC236}">
                <a16:creationId xmlns:a16="http://schemas.microsoft.com/office/drawing/2014/main" xmlns="" id="{4D09FE60-7106-4B4E-95A8-9C199819CB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6498"/>
          <a:stretch>
            <a:fillRect/>
          </a:stretch>
        </p:blipFill>
        <p:spPr>
          <a:xfrm>
            <a:off x="9043608" y="473742"/>
            <a:ext cx="1132343" cy="8069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838A7162-EB1E-574A-85DC-84F9CECD53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9579" y="390590"/>
            <a:ext cx="1544248" cy="106107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99620" y="2090630"/>
            <a:ext cx="11168479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ru-RU" sz="2800" b="0" dirty="0" smtClean="0">
                <a:solidFill>
                  <a:srgbClr val="0070C0"/>
                </a:solidFill>
              </a:rPr>
              <a:t>24 педагога прошли курсы повышения квалификации</a:t>
            </a:r>
            <a:endParaRPr lang="ru-RU" sz="2800" b="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800" b="0" dirty="0" smtClean="0"/>
              <a:t>Шарыпово, г</a:t>
            </a:r>
            <a:r>
              <a:rPr lang="ru-RU" sz="2800" b="0" dirty="0"/>
              <a:t>. </a:t>
            </a:r>
            <a:r>
              <a:rPr lang="ru-RU" sz="2800" b="0" dirty="0" smtClean="0"/>
              <a:t>Ачинск, г</a:t>
            </a:r>
            <a:r>
              <a:rPr lang="ru-RU" sz="2800" b="0" dirty="0"/>
              <a:t>. Боготол, </a:t>
            </a:r>
            <a:r>
              <a:rPr lang="ru-RU" sz="2800" b="0" dirty="0" smtClean="0"/>
              <a:t>г</a:t>
            </a:r>
            <a:r>
              <a:rPr lang="ru-RU" sz="2800" b="0" dirty="0"/>
              <a:t>. Канск, </a:t>
            </a:r>
            <a:r>
              <a:rPr lang="ru-RU" sz="2800" b="0" dirty="0" err="1" smtClean="0"/>
              <a:t>Шарыповский</a:t>
            </a:r>
            <a:r>
              <a:rPr lang="ru-RU" sz="2800" b="0" dirty="0" smtClean="0"/>
              <a:t> район, г</a:t>
            </a:r>
            <a:r>
              <a:rPr lang="ru-RU" sz="2800" b="0" dirty="0"/>
              <a:t>. Минусинск, </a:t>
            </a:r>
            <a:r>
              <a:rPr lang="ru-RU" sz="2800" b="0" dirty="0" smtClean="0"/>
              <a:t>г</a:t>
            </a:r>
            <a:r>
              <a:rPr lang="ru-RU" sz="2800" b="0" dirty="0" smtClean="0"/>
              <a:t>. Дивногорск</a:t>
            </a:r>
            <a:r>
              <a:rPr lang="ru-RU" sz="2800" b="0" dirty="0"/>
              <a:t>, г. </a:t>
            </a:r>
            <a:r>
              <a:rPr lang="ru-RU" sz="2800" b="0" dirty="0" smtClean="0"/>
              <a:t>Норильск, </a:t>
            </a:r>
            <a:r>
              <a:rPr lang="ru-RU" sz="2800" b="0" dirty="0" err="1" smtClean="0"/>
              <a:t>Ермаковский</a:t>
            </a:r>
            <a:r>
              <a:rPr lang="ru-RU" sz="2800" b="0" dirty="0" smtClean="0"/>
              <a:t> </a:t>
            </a:r>
            <a:r>
              <a:rPr lang="ru-RU" sz="2800" b="0" dirty="0"/>
              <a:t>район, </a:t>
            </a:r>
            <a:r>
              <a:rPr lang="ru-RU" sz="2800" b="0" dirty="0" smtClean="0"/>
              <a:t>Енисейский р-н, г</a:t>
            </a:r>
            <a:r>
              <a:rPr lang="ru-RU" sz="2800" b="0" dirty="0"/>
              <a:t>. </a:t>
            </a:r>
            <a:r>
              <a:rPr lang="ru-RU" sz="2800" b="0" dirty="0" smtClean="0"/>
              <a:t>Заозерный, </a:t>
            </a:r>
            <a:r>
              <a:rPr lang="ru-RU" sz="2800" b="0" dirty="0" err="1" smtClean="0"/>
              <a:t>Уярский</a:t>
            </a:r>
            <a:r>
              <a:rPr lang="ru-RU" sz="2800" b="0" dirty="0" smtClean="0"/>
              <a:t> </a:t>
            </a:r>
            <a:r>
              <a:rPr lang="ru-RU" sz="2800" b="0" dirty="0"/>
              <a:t>район</a:t>
            </a:r>
            <a:r>
              <a:rPr lang="ru-RU" sz="2800" b="0" dirty="0" smtClean="0"/>
              <a:t>, </a:t>
            </a:r>
            <a:r>
              <a:rPr lang="ru-RU" sz="2800" b="0" dirty="0" err="1" smtClean="0"/>
              <a:t>Емельяновский</a:t>
            </a:r>
            <a:r>
              <a:rPr lang="ru-RU" sz="2800" b="0" dirty="0" smtClean="0"/>
              <a:t> район, </a:t>
            </a:r>
            <a:r>
              <a:rPr lang="ru-RU" sz="2800" b="0" dirty="0" err="1" smtClean="0"/>
              <a:t>Боготольский</a:t>
            </a:r>
            <a:r>
              <a:rPr lang="ru-RU" sz="2800" b="0" dirty="0" smtClean="0"/>
              <a:t> </a:t>
            </a:r>
            <a:r>
              <a:rPr lang="ru-RU" sz="2800" b="0" dirty="0"/>
              <a:t>район, </a:t>
            </a:r>
            <a:r>
              <a:rPr lang="ru-RU" sz="2800" b="0" dirty="0" smtClean="0"/>
              <a:t>г</a:t>
            </a:r>
            <a:r>
              <a:rPr lang="ru-RU" sz="2800" b="0" dirty="0"/>
              <a:t>. </a:t>
            </a:r>
            <a:r>
              <a:rPr lang="ru-RU" sz="2800" b="0" dirty="0" smtClean="0"/>
              <a:t>Дивногорск, </a:t>
            </a:r>
            <a:r>
              <a:rPr lang="ru-RU" sz="2800" b="0" dirty="0" smtClean="0"/>
              <a:t>г</a:t>
            </a:r>
            <a:r>
              <a:rPr lang="ru-RU" sz="2800" b="0" dirty="0"/>
              <a:t>. Зеленогорск</a:t>
            </a:r>
            <a:r>
              <a:rPr lang="ru-RU" sz="2800" b="0" dirty="0" smtClean="0"/>
              <a:t>, г</a:t>
            </a:r>
            <a:r>
              <a:rPr lang="ru-RU" sz="2800" b="0" dirty="0"/>
              <a:t>. Железногорск</a:t>
            </a:r>
            <a:r>
              <a:rPr lang="ru-RU" sz="2800" b="0" dirty="0" smtClean="0"/>
              <a:t>, </a:t>
            </a:r>
            <a:r>
              <a:rPr lang="ru-RU" sz="2800" b="0" dirty="0" err="1" smtClean="0"/>
              <a:t>Шушенский</a:t>
            </a:r>
            <a:r>
              <a:rPr lang="ru-RU" sz="2800" b="0" dirty="0" smtClean="0"/>
              <a:t> район, Назаровский </a:t>
            </a:r>
            <a:r>
              <a:rPr lang="ru-RU" sz="2800" b="0" dirty="0"/>
              <a:t>район, </a:t>
            </a:r>
            <a:r>
              <a:rPr lang="ru-RU" sz="2800" b="0" dirty="0" smtClean="0"/>
              <a:t>г</a:t>
            </a:r>
            <a:r>
              <a:rPr lang="ru-RU" sz="2800" b="0" dirty="0"/>
              <a:t>. </a:t>
            </a:r>
            <a:r>
              <a:rPr lang="ru-RU" sz="2800" b="0" dirty="0" err="1" smtClean="0"/>
              <a:t>Лесосибирск</a:t>
            </a:r>
            <a:r>
              <a:rPr lang="ru-RU" sz="2800" b="0" dirty="0" smtClean="0"/>
              <a:t>, г</a:t>
            </a:r>
            <a:r>
              <a:rPr lang="ru-RU" sz="2800" b="0" dirty="0"/>
              <a:t>. </a:t>
            </a:r>
            <a:r>
              <a:rPr lang="ru-RU" sz="2800" b="0" dirty="0" smtClean="0"/>
              <a:t>Назарово, </a:t>
            </a:r>
            <a:r>
              <a:rPr lang="ru-RU" sz="2800" b="0" dirty="0" err="1" smtClean="0"/>
              <a:t>Абанский</a:t>
            </a:r>
            <a:r>
              <a:rPr lang="ru-RU" sz="2800" b="0" dirty="0" smtClean="0"/>
              <a:t> район, Березовский район, г</a:t>
            </a:r>
            <a:r>
              <a:rPr lang="ru-RU" sz="2800" b="0" dirty="0"/>
              <a:t>. </a:t>
            </a:r>
            <a:r>
              <a:rPr lang="ru-RU" sz="2800" b="0" dirty="0" smtClean="0"/>
              <a:t>Енисейск, Иланский </a:t>
            </a:r>
            <a:r>
              <a:rPr lang="ru-RU" sz="2800" b="0" dirty="0" smtClean="0"/>
              <a:t>р-н</a:t>
            </a:r>
          </a:p>
          <a:p>
            <a:pPr algn="l"/>
            <a:endParaRPr lang="ru-RU" sz="1800" b="0" dirty="0" smtClean="0"/>
          </a:p>
          <a:p>
            <a:pPr algn="l"/>
            <a:r>
              <a:rPr lang="ru-RU" sz="2800" b="0" dirty="0" smtClean="0">
                <a:solidFill>
                  <a:srgbClr val="0070C0"/>
                </a:solidFill>
              </a:rPr>
              <a:t>389 программ из 45 муниципалитетов</a:t>
            </a:r>
            <a:endParaRPr lang="ru-RU" sz="2800" b="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800" b="0" dirty="0" smtClean="0"/>
              <a:t>составлен </a:t>
            </a:r>
            <a:r>
              <a:rPr lang="ru-RU" sz="2800" b="0" dirty="0" smtClean="0"/>
              <a:t>реестр дополнительных общеобразовательных порам региона для составления рекомендаций </a:t>
            </a:r>
            <a:endParaRPr lang="ru-RU" sz="2800" b="0" dirty="0" smtClean="0"/>
          </a:p>
          <a:p>
            <a:pPr algn="l"/>
            <a:endParaRPr lang="ru-RU" sz="2800" b="0" dirty="0" smtClean="0"/>
          </a:p>
          <a:p>
            <a:pPr algn="l"/>
            <a:r>
              <a:rPr lang="ru-RU" sz="2800" b="0" dirty="0" smtClean="0">
                <a:solidFill>
                  <a:srgbClr val="0070C0"/>
                </a:solidFill>
              </a:rPr>
              <a:t> Ачинск, </a:t>
            </a:r>
            <a:r>
              <a:rPr lang="ru-RU" sz="2800" b="0" dirty="0" err="1" smtClean="0">
                <a:solidFill>
                  <a:srgbClr val="0070C0"/>
                </a:solidFill>
              </a:rPr>
              <a:t>Лесосибирск</a:t>
            </a:r>
            <a:r>
              <a:rPr lang="ru-RU" sz="2800" b="0" dirty="0" smtClean="0">
                <a:solidFill>
                  <a:srgbClr val="0070C0"/>
                </a:solidFill>
              </a:rPr>
              <a:t>, Дивногорск </a:t>
            </a:r>
            <a:endParaRPr lang="ru-RU" sz="2800" b="0" dirty="0">
              <a:solidFill>
                <a:srgbClr val="0070C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800" b="0" dirty="0" smtClean="0"/>
              <a:t>фестиваль </a:t>
            </a:r>
            <a:r>
              <a:rPr lang="ru-RU" sz="2800" b="0" dirty="0"/>
              <a:t>профессий </a:t>
            </a:r>
            <a:r>
              <a:rPr lang="ru-RU" sz="2800" b="0" dirty="0" smtClean="0"/>
              <a:t>по </a:t>
            </a:r>
            <a:r>
              <a:rPr lang="ru-RU" sz="2800" b="0" dirty="0"/>
              <a:t>модели </a:t>
            </a:r>
            <a:r>
              <a:rPr lang="ru-RU" sz="2800" b="0" dirty="0" smtClean="0"/>
              <a:t>проекта</a:t>
            </a:r>
            <a:endParaRPr lang="ru-RU" sz="2800" b="0" dirty="0"/>
          </a:p>
          <a:p>
            <a:r>
              <a:rPr lang="ru-RU" sz="1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27652418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Кружок"/>
          <p:cNvSpPr/>
          <p:nvPr/>
        </p:nvSpPr>
        <p:spPr>
          <a:xfrm>
            <a:off x="11759506" y="9112336"/>
            <a:ext cx="480808" cy="48080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882897" y="9180852"/>
            <a:ext cx="228093" cy="3429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defRPr>
            </a:lvl1pPr>
          </a:lstStyle>
          <a:p>
            <a:fld id="{86CB4B4D-7CA3-9044-876B-883B54F8677D}" type="slidenum">
              <a:t>30</a:t>
            </a:fld>
            <a:endParaRPr/>
          </a:p>
        </p:txBody>
      </p:sp>
      <p:sp>
        <p:nvSpPr>
          <p:cNvPr id="206" name="НАЗВАНИЕ РАЗДЕЛА"/>
          <p:cNvSpPr txBox="1"/>
          <p:nvPr/>
        </p:nvSpPr>
        <p:spPr>
          <a:xfrm>
            <a:off x="1185868" y="730100"/>
            <a:ext cx="4307269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4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rPr lang="ru-RU" dirty="0" smtClean="0"/>
              <a:t>Следующие шаги</a:t>
            </a:r>
            <a:endParaRPr dirty="0"/>
          </a:p>
        </p:txBody>
      </p:sp>
      <p:sp>
        <p:nvSpPr>
          <p:cNvPr id="208" name="Линия"/>
          <p:cNvSpPr/>
          <p:nvPr/>
        </p:nvSpPr>
        <p:spPr>
          <a:xfrm flipV="1">
            <a:off x="-727665" y="9355705"/>
            <a:ext cx="12469586" cy="1"/>
          </a:xfrm>
          <a:prstGeom prst="line">
            <a:avLst/>
          </a:prstGeom>
          <a:ln w="254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9" name="Линия"/>
          <p:cNvSpPr/>
          <p:nvPr/>
        </p:nvSpPr>
        <p:spPr>
          <a:xfrm>
            <a:off x="-2891786" y="-1365701"/>
            <a:ext cx="5090857" cy="985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333" extrusionOk="0">
                <a:moveTo>
                  <a:pt x="0" y="11889"/>
                </a:moveTo>
                <a:cubicBezTo>
                  <a:pt x="5845" y="21600"/>
                  <a:pt x="13544" y="20221"/>
                  <a:pt x="18787" y="8525"/>
                </a:cubicBezTo>
                <a:cubicBezTo>
                  <a:pt x="19891" y="6062"/>
                  <a:pt x="20840" y="3187"/>
                  <a:pt x="21600" y="0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tail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0" name="Линия"/>
          <p:cNvSpPr/>
          <p:nvPr/>
        </p:nvSpPr>
        <p:spPr>
          <a:xfrm rot="10800000">
            <a:off x="-329612" y="8791146"/>
            <a:ext cx="4965416" cy="981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extrusionOk="0">
                <a:moveTo>
                  <a:pt x="0" y="21493"/>
                </a:moveTo>
                <a:cubicBezTo>
                  <a:pt x="4879" y="8032"/>
                  <a:pt x="10747" y="536"/>
                  <a:pt x="16805" y="28"/>
                </a:cubicBezTo>
                <a:cubicBezTo>
                  <a:pt x="18409" y="-107"/>
                  <a:pt x="20012" y="257"/>
                  <a:pt x="21600" y="1115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head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0" name="Изображение" descr="Изображение">
            <a:extLst>
              <a:ext uri="{FF2B5EF4-FFF2-40B4-BE49-F238E27FC236}">
                <a16:creationId xmlns:a16="http://schemas.microsoft.com/office/drawing/2014/main" xmlns="" id="{77381D72-543E-6342-AA8E-8D387832C1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7931"/>
          <a:stretch>
            <a:fillRect/>
          </a:stretch>
        </p:blipFill>
        <p:spPr>
          <a:xfrm>
            <a:off x="7473476" y="495854"/>
            <a:ext cx="1216653" cy="1237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Изображение" descr="Изображение">
            <a:extLst>
              <a:ext uri="{FF2B5EF4-FFF2-40B4-BE49-F238E27FC236}">
                <a16:creationId xmlns:a16="http://schemas.microsoft.com/office/drawing/2014/main" xmlns="" id="{FED1B066-8CD7-8841-A0C0-15737F9CB5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6498"/>
          <a:stretch>
            <a:fillRect/>
          </a:stretch>
        </p:blipFill>
        <p:spPr>
          <a:xfrm>
            <a:off x="9043608" y="473742"/>
            <a:ext cx="1132343" cy="8069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4036" t="23177" r="23548" b="13281"/>
          <a:stretch/>
        </p:blipFill>
        <p:spPr>
          <a:xfrm>
            <a:off x="0" y="105455"/>
            <a:ext cx="13113202" cy="893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49078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Кружок"/>
          <p:cNvSpPr/>
          <p:nvPr/>
        </p:nvSpPr>
        <p:spPr>
          <a:xfrm>
            <a:off x="11759506" y="9112336"/>
            <a:ext cx="480808" cy="48080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882897" y="9180852"/>
            <a:ext cx="228093" cy="3429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defRPr>
            </a:lvl1pPr>
          </a:lstStyle>
          <a:p>
            <a:fld id="{86CB4B4D-7CA3-9044-876B-883B54F8677D}" type="slidenum">
              <a:t>31</a:t>
            </a:fld>
            <a:endParaRPr/>
          </a:p>
        </p:txBody>
      </p:sp>
      <p:sp>
        <p:nvSpPr>
          <p:cNvPr id="206" name="НАЗВАНИЕ РАЗДЕЛА"/>
          <p:cNvSpPr txBox="1"/>
          <p:nvPr/>
        </p:nvSpPr>
        <p:spPr>
          <a:xfrm>
            <a:off x="1185868" y="730100"/>
            <a:ext cx="4307269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4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rPr lang="ru-RU" dirty="0" smtClean="0"/>
              <a:t>Следующие шаги</a:t>
            </a:r>
            <a:endParaRPr dirty="0"/>
          </a:p>
        </p:txBody>
      </p:sp>
      <p:sp>
        <p:nvSpPr>
          <p:cNvPr id="208" name="Линия"/>
          <p:cNvSpPr/>
          <p:nvPr/>
        </p:nvSpPr>
        <p:spPr>
          <a:xfrm flipV="1">
            <a:off x="-727665" y="9355705"/>
            <a:ext cx="12469586" cy="1"/>
          </a:xfrm>
          <a:prstGeom prst="line">
            <a:avLst/>
          </a:prstGeom>
          <a:ln w="254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9" name="Линия"/>
          <p:cNvSpPr/>
          <p:nvPr/>
        </p:nvSpPr>
        <p:spPr>
          <a:xfrm>
            <a:off x="-2891786" y="-1365701"/>
            <a:ext cx="5090857" cy="985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333" extrusionOk="0">
                <a:moveTo>
                  <a:pt x="0" y="11889"/>
                </a:moveTo>
                <a:cubicBezTo>
                  <a:pt x="5845" y="21600"/>
                  <a:pt x="13544" y="20221"/>
                  <a:pt x="18787" y="8525"/>
                </a:cubicBezTo>
                <a:cubicBezTo>
                  <a:pt x="19891" y="6062"/>
                  <a:pt x="20840" y="3187"/>
                  <a:pt x="21600" y="0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tail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0" name="Линия"/>
          <p:cNvSpPr/>
          <p:nvPr/>
        </p:nvSpPr>
        <p:spPr>
          <a:xfrm rot="10800000">
            <a:off x="-329612" y="8791146"/>
            <a:ext cx="4965416" cy="981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extrusionOk="0">
                <a:moveTo>
                  <a:pt x="0" y="21493"/>
                </a:moveTo>
                <a:cubicBezTo>
                  <a:pt x="4879" y="8032"/>
                  <a:pt x="10747" y="536"/>
                  <a:pt x="16805" y="28"/>
                </a:cubicBezTo>
                <a:cubicBezTo>
                  <a:pt x="18409" y="-107"/>
                  <a:pt x="20012" y="257"/>
                  <a:pt x="21600" y="1115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head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0" name="Изображение" descr="Изображение">
            <a:extLst>
              <a:ext uri="{FF2B5EF4-FFF2-40B4-BE49-F238E27FC236}">
                <a16:creationId xmlns:a16="http://schemas.microsoft.com/office/drawing/2014/main" xmlns="" id="{77381D72-543E-6342-AA8E-8D387832C1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7931"/>
          <a:stretch>
            <a:fillRect/>
          </a:stretch>
        </p:blipFill>
        <p:spPr>
          <a:xfrm>
            <a:off x="7473476" y="495854"/>
            <a:ext cx="1216653" cy="1237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Изображение" descr="Изображение">
            <a:extLst>
              <a:ext uri="{FF2B5EF4-FFF2-40B4-BE49-F238E27FC236}">
                <a16:creationId xmlns:a16="http://schemas.microsoft.com/office/drawing/2014/main" xmlns="" id="{FED1B066-8CD7-8841-A0C0-15737F9CB5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6498"/>
          <a:stretch>
            <a:fillRect/>
          </a:stretch>
        </p:blipFill>
        <p:spPr>
          <a:xfrm>
            <a:off x="9043608" y="473742"/>
            <a:ext cx="1132343" cy="8069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448D101-020F-0E46-BF04-8EF1ED412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9579" y="390590"/>
            <a:ext cx="1544248" cy="106107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4475" t="23698" r="23256" b="12500"/>
          <a:stretch/>
        </p:blipFill>
        <p:spPr>
          <a:xfrm>
            <a:off x="-1" y="-179487"/>
            <a:ext cx="12932331" cy="887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38783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Прямоугольник"/>
          <p:cNvSpPr/>
          <p:nvPr/>
        </p:nvSpPr>
        <p:spPr>
          <a:xfrm>
            <a:off x="-44091" y="-45918"/>
            <a:ext cx="13148941" cy="190329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9" name="krug.png" descr="krug.png"/>
          <p:cNvPicPr>
            <a:picLocks noChangeAspect="1"/>
          </p:cNvPicPr>
          <p:nvPr/>
        </p:nvPicPr>
        <p:blipFill>
          <a:blip r:embed="rId2"/>
          <a:srcRect l="32746" r="29347" b="77439"/>
          <a:stretch>
            <a:fillRect/>
          </a:stretch>
        </p:blipFill>
        <p:spPr>
          <a:xfrm rot="12600667">
            <a:off x="7759519" y="-992903"/>
            <a:ext cx="6198385" cy="3689057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Кружок"/>
          <p:cNvSpPr/>
          <p:nvPr/>
        </p:nvSpPr>
        <p:spPr>
          <a:xfrm>
            <a:off x="11759506" y="9112336"/>
            <a:ext cx="480808" cy="48080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882897" y="9180852"/>
            <a:ext cx="228093" cy="3429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defRPr>
            </a:lvl1pPr>
          </a:lstStyle>
          <a:p>
            <a:fld id="{86CB4B4D-7CA3-9044-876B-883B54F8677D}" type="slidenum">
              <a:t>32</a:t>
            </a:fld>
            <a:endParaRPr/>
          </a:p>
        </p:txBody>
      </p:sp>
      <p:sp>
        <p:nvSpPr>
          <p:cNvPr id="206" name="НАЗВАНИЕ РАЗДЕЛА"/>
          <p:cNvSpPr txBox="1"/>
          <p:nvPr/>
        </p:nvSpPr>
        <p:spPr>
          <a:xfrm>
            <a:off x="1185868" y="730100"/>
            <a:ext cx="4307269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4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rPr lang="ru-RU" dirty="0" smtClean="0"/>
              <a:t>Следующие шаги</a:t>
            </a:r>
            <a:endParaRPr dirty="0"/>
          </a:p>
        </p:txBody>
      </p:sp>
      <p:sp>
        <p:nvSpPr>
          <p:cNvPr id="208" name="Линия"/>
          <p:cNvSpPr/>
          <p:nvPr/>
        </p:nvSpPr>
        <p:spPr>
          <a:xfrm flipV="1">
            <a:off x="-727665" y="9355705"/>
            <a:ext cx="12469586" cy="1"/>
          </a:xfrm>
          <a:prstGeom prst="line">
            <a:avLst/>
          </a:prstGeom>
          <a:ln w="254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9" name="Линия"/>
          <p:cNvSpPr/>
          <p:nvPr/>
        </p:nvSpPr>
        <p:spPr>
          <a:xfrm>
            <a:off x="-2891786" y="-1365701"/>
            <a:ext cx="5090857" cy="985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333" extrusionOk="0">
                <a:moveTo>
                  <a:pt x="0" y="11889"/>
                </a:moveTo>
                <a:cubicBezTo>
                  <a:pt x="5845" y="21600"/>
                  <a:pt x="13544" y="20221"/>
                  <a:pt x="18787" y="8525"/>
                </a:cubicBezTo>
                <a:cubicBezTo>
                  <a:pt x="19891" y="6062"/>
                  <a:pt x="20840" y="3187"/>
                  <a:pt x="21600" y="0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tail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0" name="Линия"/>
          <p:cNvSpPr/>
          <p:nvPr/>
        </p:nvSpPr>
        <p:spPr>
          <a:xfrm rot="10800000">
            <a:off x="-329612" y="8791146"/>
            <a:ext cx="4965416" cy="981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extrusionOk="0">
                <a:moveTo>
                  <a:pt x="0" y="21493"/>
                </a:moveTo>
                <a:cubicBezTo>
                  <a:pt x="4879" y="8032"/>
                  <a:pt x="10747" y="536"/>
                  <a:pt x="16805" y="28"/>
                </a:cubicBezTo>
                <a:cubicBezTo>
                  <a:pt x="18409" y="-107"/>
                  <a:pt x="20012" y="257"/>
                  <a:pt x="21600" y="1115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head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6" name="ТЕКСТ ТЕКСТ ТЕКСТ ТЕКСТ ТЕКСТ ТЕКСТ ТЕКСТ ТЕКСТ…"/>
          <p:cNvSpPr txBox="1"/>
          <p:nvPr/>
        </p:nvSpPr>
        <p:spPr>
          <a:xfrm>
            <a:off x="461735" y="2181559"/>
            <a:ext cx="11822125" cy="7027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277812" indent="-277812" algn="l" defTabSz="457200">
              <a:buClr>
                <a:schemeClr val="accent1"/>
              </a:buClr>
              <a:buSzPct val="91000"/>
              <a:buChar char="•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3500" dirty="0" smtClean="0">
                <a:solidFill>
                  <a:srgbClr val="C00000"/>
                </a:solidFill>
              </a:rPr>
              <a:t>Июль-октябрь</a:t>
            </a:r>
            <a:r>
              <a:rPr lang="ru-RU" sz="3500" b="0" dirty="0" smtClean="0"/>
              <a:t>- информирование школьников и родителей</a:t>
            </a:r>
          </a:p>
          <a:p>
            <a:pPr algn="l" defTabSz="457200">
              <a:buClr>
                <a:schemeClr val="accent1"/>
              </a:buClr>
              <a:buSzPct val="91000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endParaRPr lang="ru-RU" sz="3500" b="0" dirty="0" smtClean="0"/>
          </a:p>
          <a:p>
            <a:pPr marL="277812" indent="-277812" algn="l" defTabSz="457200">
              <a:buClr>
                <a:schemeClr val="accent1"/>
              </a:buClr>
              <a:buSzPct val="91000"/>
              <a:buChar char="•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3500" dirty="0" smtClean="0">
                <a:solidFill>
                  <a:srgbClr val="C00000"/>
                </a:solidFill>
              </a:rPr>
              <a:t>Июль-октябрь - </a:t>
            </a:r>
            <a:r>
              <a:rPr lang="ru-RU" sz="3500" b="0" dirty="0">
                <a:latin typeface="Chevin Cyrillic"/>
                <a:ea typeface="Chevin Cyrillic"/>
                <a:cs typeface="Chevin Cyrillic"/>
              </a:rPr>
              <a:t>со</a:t>
            </a:r>
            <a:r>
              <a:rPr lang="ru-RU" sz="3500" b="0" dirty="0" smtClean="0">
                <a:latin typeface="Chevin Cyrillic"/>
                <a:ea typeface="Chevin Cyrillic"/>
                <a:cs typeface="Chevin Cyrillic"/>
              </a:rPr>
              <a:t>действие в </a:t>
            </a:r>
            <a:r>
              <a:rPr lang="ru-RU" sz="3500" dirty="0" smtClean="0"/>
              <a:t>регистрации </a:t>
            </a:r>
            <a:r>
              <a:rPr lang="ru-RU" sz="3500" dirty="0"/>
              <a:t>школьников и родителей </a:t>
            </a:r>
            <a:r>
              <a:rPr lang="ru-RU" sz="3500" dirty="0" smtClean="0"/>
              <a:t>(</a:t>
            </a:r>
            <a:r>
              <a:rPr lang="ru-RU" sz="3500" dirty="0"/>
              <a:t>консультация, предоставление техники</a:t>
            </a:r>
            <a:r>
              <a:rPr lang="ru-RU" sz="3500" dirty="0" smtClean="0"/>
              <a:t>)</a:t>
            </a:r>
          </a:p>
          <a:p>
            <a:pPr algn="l" defTabSz="457200">
              <a:buClr>
                <a:schemeClr val="accent1"/>
              </a:buClr>
              <a:buSzPct val="91000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endParaRPr lang="ru-RU" sz="3500" dirty="0" smtClean="0"/>
          </a:p>
          <a:p>
            <a:pPr marL="277812" indent="-277812" algn="l" defTabSz="457200">
              <a:buClr>
                <a:schemeClr val="accent1"/>
              </a:buClr>
              <a:buSzPct val="91000"/>
              <a:buChar char="•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3500" dirty="0" smtClean="0">
                <a:solidFill>
                  <a:srgbClr val="C00000"/>
                </a:solidFill>
              </a:rPr>
              <a:t>Июль-октябрь - </a:t>
            </a:r>
            <a:r>
              <a:rPr lang="ru-RU" sz="3500" b="0" dirty="0">
                <a:latin typeface="Chevin Cyrillic"/>
                <a:ea typeface="Chevin Cyrillic"/>
                <a:cs typeface="Chevin Cyrillic"/>
              </a:rPr>
              <a:t>со</a:t>
            </a:r>
            <a:r>
              <a:rPr lang="ru-RU" sz="3500" dirty="0" smtClean="0"/>
              <a:t>действие в участии в практических мероприятиях (</a:t>
            </a:r>
            <a:r>
              <a:rPr lang="ru-RU" sz="3500" dirty="0"/>
              <a:t>консультация, сопровождение</a:t>
            </a:r>
            <a:r>
              <a:rPr lang="ru-RU" sz="3500" dirty="0" smtClean="0"/>
              <a:t>)</a:t>
            </a:r>
          </a:p>
          <a:p>
            <a:pPr marL="277812" indent="-277812" algn="l" defTabSz="457200">
              <a:buClr>
                <a:schemeClr val="accent1"/>
              </a:buClr>
              <a:buSzPct val="91000"/>
              <a:buChar char="•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endParaRPr lang="ru-RU" sz="3500" dirty="0"/>
          </a:p>
          <a:p>
            <a:pPr marL="277812" indent="-277812" algn="l" defTabSz="457200">
              <a:buClr>
                <a:schemeClr val="accent1"/>
              </a:buClr>
              <a:buSzPct val="91000"/>
              <a:buChar char="•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r>
              <a:rPr lang="ru-RU" sz="3500" dirty="0" smtClean="0">
                <a:solidFill>
                  <a:srgbClr val="C00000"/>
                </a:solidFill>
              </a:rPr>
              <a:t>Июль - подготовить информацию о программах для формирования рекомендаций  </a:t>
            </a:r>
            <a:r>
              <a:rPr lang="ru-RU" sz="3500" dirty="0" smtClean="0">
                <a:solidFill>
                  <a:schemeClr val="tx1"/>
                </a:solidFill>
              </a:rPr>
              <a:t>(форма будет направлена отдельно)</a:t>
            </a:r>
            <a:endParaRPr lang="ru-RU" sz="3500" dirty="0">
              <a:solidFill>
                <a:schemeClr val="tx1"/>
              </a:solidFill>
            </a:endParaRPr>
          </a:p>
          <a:p>
            <a:pPr algn="l" defTabSz="457200">
              <a:lnSpc>
                <a:spcPct val="150000"/>
              </a:lnSpc>
              <a:buClr>
                <a:schemeClr val="accent1"/>
              </a:buClr>
              <a:buSzPct val="91000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endParaRPr lang="ru-RU" dirty="0" smtClean="0"/>
          </a:p>
        </p:txBody>
      </p:sp>
      <p:pic>
        <p:nvPicPr>
          <p:cNvPr id="20" name="Изображение" descr="Изображение">
            <a:extLst>
              <a:ext uri="{FF2B5EF4-FFF2-40B4-BE49-F238E27FC236}">
                <a16:creationId xmlns:a16="http://schemas.microsoft.com/office/drawing/2014/main" xmlns="" id="{77381D72-543E-6342-AA8E-8D387832C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7931"/>
          <a:stretch>
            <a:fillRect/>
          </a:stretch>
        </p:blipFill>
        <p:spPr>
          <a:xfrm>
            <a:off x="7473476" y="495854"/>
            <a:ext cx="1216653" cy="1237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Изображение" descr="Изображение">
            <a:extLst>
              <a:ext uri="{FF2B5EF4-FFF2-40B4-BE49-F238E27FC236}">
                <a16:creationId xmlns:a16="http://schemas.microsoft.com/office/drawing/2014/main" xmlns="" id="{FED1B066-8CD7-8841-A0C0-15737F9CB5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6498"/>
          <a:stretch>
            <a:fillRect/>
          </a:stretch>
        </p:blipFill>
        <p:spPr>
          <a:xfrm>
            <a:off x="9043608" y="473742"/>
            <a:ext cx="1132343" cy="8069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448D101-020F-0E46-BF04-8EF1ED412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9579" y="390590"/>
            <a:ext cx="1544248" cy="106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834950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Прямоугольник"/>
          <p:cNvSpPr/>
          <p:nvPr/>
        </p:nvSpPr>
        <p:spPr>
          <a:xfrm>
            <a:off x="-44091" y="-45918"/>
            <a:ext cx="13148941" cy="984543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74" name="Снимок экрана 2019-10-22 в 12.16.49.png" descr="Снимок экрана 2019-10-22 в 12.16.49.png"/>
          <p:cNvPicPr>
            <a:picLocks noChangeAspect="1"/>
          </p:cNvPicPr>
          <p:nvPr/>
        </p:nvPicPr>
        <p:blipFill>
          <a:blip r:embed="rId2">
            <a:alphaModFix amt="39075"/>
          </a:blip>
          <a:stretch>
            <a:fillRect/>
          </a:stretch>
        </p:blipFill>
        <p:spPr>
          <a:xfrm>
            <a:off x="-776544" y="-88845"/>
            <a:ext cx="14936766" cy="9931290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СПАСИБО ЗА ВНИМАНИЕ!"/>
          <p:cNvSpPr txBox="1"/>
          <p:nvPr/>
        </p:nvSpPr>
        <p:spPr>
          <a:xfrm>
            <a:off x="3842900" y="4483099"/>
            <a:ext cx="5374959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35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t>СПАСИБО ЗА ВНИМАНИЕ!</a:t>
            </a:r>
          </a:p>
        </p:txBody>
      </p:sp>
      <p:pic>
        <p:nvPicPr>
          <p:cNvPr id="278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0448" y="6235534"/>
            <a:ext cx="4573080" cy="6446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Изображение" descr="Изображение">
            <a:extLst>
              <a:ext uri="{FF2B5EF4-FFF2-40B4-BE49-F238E27FC236}">
                <a16:creationId xmlns:a16="http://schemas.microsoft.com/office/drawing/2014/main" xmlns="" id="{E40269AC-01E8-E34B-B4B2-F22B525E6F3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7931"/>
          <a:stretch>
            <a:fillRect/>
          </a:stretch>
        </p:blipFill>
        <p:spPr>
          <a:xfrm>
            <a:off x="782928" y="598102"/>
            <a:ext cx="1705237" cy="173395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Изображение" descr="Изображение">
            <a:extLst>
              <a:ext uri="{FF2B5EF4-FFF2-40B4-BE49-F238E27FC236}">
                <a16:creationId xmlns:a16="http://schemas.microsoft.com/office/drawing/2014/main" xmlns="" id="{1465BF72-AAAF-9F4C-A542-3689AD81ABC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6498"/>
          <a:stretch>
            <a:fillRect/>
          </a:stretch>
        </p:blipFill>
        <p:spPr>
          <a:xfrm>
            <a:off x="3049365" y="561924"/>
            <a:ext cx="1587069" cy="1131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1E5BD55-A433-EE45-88A7-BB1C7FDA90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2670" y="561924"/>
            <a:ext cx="1937003" cy="133094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Прямоугольник"/>
          <p:cNvSpPr/>
          <p:nvPr/>
        </p:nvSpPr>
        <p:spPr>
          <a:xfrm>
            <a:off x="-44091" y="-45918"/>
            <a:ext cx="13148941" cy="190329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5" name="Кружок"/>
          <p:cNvSpPr/>
          <p:nvPr/>
        </p:nvSpPr>
        <p:spPr>
          <a:xfrm>
            <a:off x="11759506" y="9112336"/>
            <a:ext cx="480808" cy="48080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7" name="НАЗВАНИЕ РАЗДЕЛА"/>
          <p:cNvSpPr txBox="1"/>
          <p:nvPr/>
        </p:nvSpPr>
        <p:spPr>
          <a:xfrm>
            <a:off x="1185868" y="730100"/>
            <a:ext cx="5424562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4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rPr lang="ru-RU" dirty="0" smtClean="0"/>
              <a:t>ПРОЕКТ В 2019 ГОДУ</a:t>
            </a:r>
            <a:endParaRPr dirty="0"/>
          </a:p>
        </p:txBody>
      </p:sp>
      <p:sp>
        <p:nvSpPr>
          <p:cNvPr id="158" name="ТЕКСТ ТЕКСТ ТЕКСТ ТЕКСТ ТЕКСТ ТЕКСТ ТЕКСТ ТЕКСТ"/>
          <p:cNvSpPr txBox="1"/>
          <p:nvPr/>
        </p:nvSpPr>
        <p:spPr>
          <a:xfrm>
            <a:off x="1975339" y="10343584"/>
            <a:ext cx="6529325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t>ТЕКСТ ТЕКСТ ТЕКСТ ТЕКСТ ТЕКСТ ТЕКСТ ТЕКСТ ТЕКСТ</a:t>
            </a:r>
          </a:p>
        </p:txBody>
      </p:sp>
      <p:sp>
        <p:nvSpPr>
          <p:cNvPr id="159" name="ПОДЗАГОЛОВОК"/>
          <p:cNvSpPr txBox="1"/>
          <p:nvPr/>
        </p:nvSpPr>
        <p:spPr>
          <a:xfrm>
            <a:off x="1211387" y="1296593"/>
            <a:ext cx="2973571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rPr lang="ru-RU" dirty="0" smtClean="0"/>
              <a:t>КРАСНОЯРСКИЙ КРАЙ</a:t>
            </a:r>
            <a:endParaRPr dirty="0"/>
          </a:p>
        </p:txBody>
      </p:sp>
      <p:sp>
        <p:nvSpPr>
          <p:cNvPr id="16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882897" y="9180852"/>
            <a:ext cx="228093" cy="3429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defRPr>
            </a:lvl1pPr>
          </a:lstStyle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64" name="Линия"/>
          <p:cNvSpPr/>
          <p:nvPr/>
        </p:nvSpPr>
        <p:spPr>
          <a:xfrm flipV="1">
            <a:off x="-727665" y="9355705"/>
            <a:ext cx="12469586" cy="1"/>
          </a:xfrm>
          <a:prstGeom prst="line">
            <a:avLst/>
          </a:prstGeom>
          <a:ln w="254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5" name="Линия"/>
          <p:cNvSpPr/>
          <p:nvPr/>
        </p:nvSpPr>
        <p:spPr>
          <a:xfrm rot="10800000">
            <a:off x="-329612" y="8791146"/>
            <a:ext cx="4965416" cy="981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extrusionOk="0">
                <a:moveTo>
                  <a:pt x="0" y="21493"/>
                </a:moveTo>
                <a:cubicBezTo>
                  <a:pt x="4879" y="8032"/>
                  <a:pt x="10747" y="536"/>
                  <a:pt x="16805" y="28"/>
                </a:cubicBezTo>
                <a:cubicBezTo>
                  <a:pt x="18409" y="-107"/>
                  <a:pt x="20012" y="257"/>
                  <a:pt x="21600" y="1115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head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9" name="Изображение" descr="Изображение">
            <a:extLst>
              <a:ext uri="{FF2B5EF4-FFF2-40B4-BE49-F238E27FC236}">
                <a16:creationId xmlns:a16="http://schemas.microsoft.com/office/drawing/2014/main" xmlns="" id="{F1743BF7-5666-B74D-99C8-35013EC49E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7931"/>
          <a:stretch>
            <a:fillRect/>
          </a:stretch>
        </p:blipFill>
        <p:spPr>
          <a:xfrm>
            <a:off x="7473476" y="495854"/>
            <a:ext cx="1216653" cy="1237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Изображение" descr="Изображение">
            <a:extLst>
              <a:ext uri="{FF2B5EF4-FFF2-40B4-BE49-F238E27FC236}">
                <a16:creationId xmlns:a16="http://schemas.microsoft.com/office/drawing/2014/main" xmlns="" id="{4D09FE60-7106-4B4E-95A8-9C199819CB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6498"/>
          <a:stretch>
            <a:fillRect/>
          </a:stretch>
        </p:blipFill>
        <p:spPr>
          <a:xfrm>
            <a:off x="9043608" y="473742"/>
            <a:ext cx="1132343" cy="8069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838A7162-EB1E-574A-85DC-84F9CECD5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9579" y="390590"/>
            <a:ext cx="1544248" cy="106107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6086" t="24479" r="23987" b="15104"/>
          <a:stretch/>
        </p:blipFill>
        <p:spPr>
          <a:xfrm>
            <a:off x="-44091" y="-45918"/>
            <a:ext cx="13206297" cy="89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1409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Кружок"/>
          <p:cNvSpPr/>
          <p:nvPr/>
        </p:nvSpPr>
        <p:spPr>
          <a:xfrm>
            <a:off x="11759506" y="9112336"/>
            <a:ext cx="480808" cy="48080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7" name="НАЗВАНИЕ РАЗДЕЛА"/>
          <p:cNvSpPr txBox="1"/>
          <p:nvPr/>
        </p:nvSpPr>
        <p:spPr>
          <a:xfrm>
            <a:off x="1185868" y="730100"/>
            <a:ext cx="5424562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4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rPr lang="ru-RU" dirty="0" smtClean="0"/>
              <a:t>ПРОЕКТ В 2019 ГОДУ</a:t>
            </a:r>
            <a:endParaRPr dirty="0"/>
          </a:p>
        </p:txBody>
      </p:sp>
      <p:sp>
        <p:nvSpPr>
          <p:cNvPr id="158" name="ТЕКСТ ТЕКСТ ТЕКСТ ТЕКСТ ТЕКСТ ТЕКСТ ТЕКСТ ТЕКСТ"/>
          <p:cNvSpPr txBox="1"/>
          <p:nvPr/>
        </p:nvSpPr>
        <p:spPr>
          <a:xfrm>
            <a:off x="1975339" y="10343584"/>
            <a:ext cx="6529325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t>ТЕКСТ ТЕКСТ ТЕКСТ ТЕКСТ ТЕКСТ ТЕКСТ ТЕКСТ ТЕКСТ</a:t>
            </a:r>
          </a:p>
        </p:txBody>
      </p:sp>
      <p:sp>
        <p:nvSpPr>
          <p:cNvPr id="159" name="ПОДЗАГОЛОВОК"/>
          <p:cNvSpPr txBox="1"/>
          <p:nvPr/>
        </p:nvSpPr>
        <p:spPr>
          <a:xfrm>
            <a:off x="1211387" y="1296593"/>
            <a:ext cx="2973571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rPr lang="ru-RU" dirty="0" smtClean="0"/>
              <a:t>КРАСНОЯРСКИЙ КРАЙ</a:t>
            </a:r>
            <a:endParaRPr dirty="0"/>
          </a:p>
        </p:txBody>
      </p:sp>
      <p:sp>
        <p:nvSpPr>
          <p:cNvPr id="16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882897" y="9180852"/>
            <a:ext cx="228093" cy="3429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defRPr>
            </a:lvl1pPr>
          </a:lstStyle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164" name="Линия"/>
          <p:cNvSpPr/>
          <p:nvPr/>
        </p:nvSpPr>
        <p:spPr>
          <a:xfrm flipV="1">
            <a:off x="-727665" y="9355705"/>
            <a:ext cx="12469586" cy="1"/>
          </a:xfrm>
          <a:prstGeom prst="line">
            <a:avLst/>
          </a:prstGeom>
          <a:ln w="254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5" name="Линия"/>
          <p:cNvSpPr/>
          <p:nvPr/>
        </p:nvSpPr>
        <p:spPr>
          <a:xfrm rot="10800000">
            <a:off x="-329612" y="8791146"/>
            <a:ext cx="4965416" cy="981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extrusionOk="0">
                <a:moveTo>
                  <a:pt x="0" y="21493"/>
                </a:moveTo>
                <a:cubicBezTo>
                  <a:pt x="4879" y="8032"/>
                  <a:pt x="10747" y="536"/>
                  <a:pt x="16805" y="28"/>
                </a:cubicBezTo>
                <a:cubicBezTo>
                  <a:pt x="18409" y="-107"/>
                  <a:pt x="20012" y="257"/>
                  <a:pt x="21600" y="1115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head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9" name="Изображение" descr="Изображение">
            <a:extLst>
              <a:ext uri="{FF2B5EF4-FFF2-40B4-BE49-F238E27FC236}">
                <a16:creationId xmlns:a16="http://schemas.microsoft.com/office/drawing/2014/main" xmlns="" id="{F1743BF7-5666-B74D-99C8-35013EC49E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7931"/>
          <a:stretch>
            <a:fillRect/>
          </a:stretch>
        </p:blipFill>
        <p:spPr>
          <a:xfrm>
            <a:off x="7473476" y="495854"/>
            <a:ext cx="1216653" cy="1237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Изображение" descr="Изображение">
            <a:extLst>
              <a:ext uri="{FF2B5EF4-FFF2-40B4-BE49-F238E27FC236}">
                <a16:creationId xmlns:a16="http://schemas.microsoft.com/office/drawing/2014/main" xmlns="" id="{4D09FE60-7106-4B4E-95A8-9C199819CB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6498"/>
          <a:stretch>
            <a:fillRect/>
          </a:stretch>
        </p:blipFill>
        <p:spPr>
          <a:xfrm>
            <a:off x="9043608" y="473742"/>
            <a:ext cx="1132343" cy="8069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838A7162-EB1E-574A-85DC-84F9CECD5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9579" y="390590"/>
            <a:ext cx="1544248" cy="106107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5939" t="23698" r="23987" b="16146"/>
          <a:stretch/>
        </p:blipFill>
        <p:spPr>
          <a:xfrm>
            <a:off x="14747" y="8241"/>
            <a:ext cx="12990053" cy="877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4377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Кружок"/>
          <p:cNvSpPr/>
          <p:nvPr/>
        </p:nvSpPr>
        <p:spPr>
          <a:xfrm>
            <a:off x="11759506" y="9112336"/>
            <a:ext cx="480808" cy="48080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7" name="НАЗВАНИЕ РАЗДЕЛА"/>
          <p:cNvSpPr txBox="1"/>
          <p:nvPr/>
        </p:nvSpPr>
        <p:spPr>
          <a:xfrm>
            <a:off x="1185868" y="730100"/>
            <a:ext cx="5424562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4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rPr lang="ru-RU" dirty="0" smtClean="0"/>
              <a:t>ПРОЕКТ В 2019 ГОДУ</a:t>
            </a:r>
            <a:endParaRPr dirty="0"/>
          </a:p>
        </p:txBody>
      </p:sp>
      <p:sp>
        <p:nvSpPr>
          <p:cNvPr id="158" name="ТЕКСТ ТЕКСТ ТЕКСТ ТЕКСТ ТЕКСТ ТЕКСТ ТЕКСТ ТЕКСТ"/>
          <p:cNvSpPr txBox="1"/>
          <p:nvPr/>
        </p:nvSpPr>
        <p:spPr>
          <a:xfrm>
            <a:off x="1975339" y="10343584"/>
            <a:ext cx="6529325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t>ТЕКСТ ТЕКСТ ТЕКСТ ТЕКСТ ТЕКСТ ТЕКСТ ТЕКСТ ТЕКСТ</a:t>
            </a:r>
          </a:p>
        </p:txBody>
      </p:sp>
      <p:sp>
        <p:nvSpPr>
          <p:cNvPr id="159" name="ПОДЗАГОЛОВОК"/>
          <p:cNvSpPr txBox="1"/>
          <p:nvPr/>
        </p:nvSpPr>
        <p:spPr>
          <a:xfrm>
            <a:off x="1211387" y="1296593"/>
            <a:ext cx="2973571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rPr lang="ru-RU" dirty="0" smtClean="0"/>
              <a:t>КРАСНОЯРСКИЙ КРАЙ</a:t>
            </a:r>
            <a:endParaRPr dirty="0"/>
          </a:p>
        </p:txBody>
      </p:sp>
      <p:sp>
        <p:nvSpPr>
          <p:cNvPr id="16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882897" y="9180852"/>
            <a:ext cx="228093" cy="3429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defRPr>
            </a:lvl1pPr>
          </a:lstStyle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64" name="Линия"/>
          <p:cNvSpPr/>
          <p:nvPr/>
        </p:nvSpPr>
        <p:spPr>
          <a:xfrm flipV="1">
            <a:off x="-727665" y="9355705"/>
            <a:ext cx="12469586" cy="1"/>
          </a:xfrm>
          <a:prstGeom prst="line">
            <a:avLst/>
          </a:prstGeom>
          <a:ln w="254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5" name="Линия"/>
          <p:cNvSpPr/>
          <p:nvPr/>
        </p:nvSpPr>
        <p:spPr>
          <a:xfrm rot="10800000">
            <a:off x="-329612" y="8791146"/>
            <a:ext cx="4965416" cy="981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extrusionOk="0">
                <a:moveTo>
                  <a:pt x="0" y="21493"/>
                </a:moveTo>
                <a:cubicBezTo>
                  <a:pt x="4879" y="8032"/>
                  <a:pt x="10747" y="536"/>
                  <a:pt x="16805" y="28"/>
                </a:cubicBezTo>
                <a:cubicBezTo>
                  <a:pt x="18409" y="-107"/>
                  <a:pt x="20012" y="257"/>
                  <a:pt x="21600" y="1115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head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9" name="Изображение" descr="Изображение">
            <a:extLst>
              <a:ext uri="{FF2B5EF4-FFF2-40B4-BE49-F238E27FC236}">
                <a16:creationId xmlns:a16="http://schemas.microsoft.com/office/drawing/2014/main" xmlns="" id="{F1743BF7-5666-B74D-99C8-35013EC49E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7931"/>
          <a:stretch>
            <a:fillRect/>
          </a:stretch>
        </p:blipFill>
        <p:spPr>
          <a:xfrm>
            <a:off x="7473476" y="495854"/>
            <a:ext cx="1216653" cy="1237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Изображение" descr="Изображение">
            <a:extLst>
              <a:ext uri="{FF2B5EF4-FFF2-40B4-BE49-F238E27FC236}">
                <a16:creationId xmlns:a16="http://schemas.microsoft.com/office/drawing/2014/main" xmlns="" id="{4D09FE60-7106-4B4E-95A8-9C199819CB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6498"/>
          <a:stretch>
            <a:fillRect/>
          </a:stretch>
        </p:blipFill>
        <p:spPr>
          <a:xfrm>
            <a:off x="9043608" y="473742"/>
            <a:ext cx="1132343" cy="8069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838A7162-EB1E-574A-85DC-84F9CECD5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9579" y="390590"/>
            <a:ext cx="1544248" cy="10610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26525" t="28125" r="23841" b="9636"/>
          <a:stretch/>
        </p:blipFill>
        <p:spPr>
          <a:xfrm>
            <a:off x="0" y="0"/>
            <a:ext cx="13004800" cy="916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94738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Кружок"/>
          <p:cNvSpPr/>
          <p:nvPr/>
        </p:nvSpPr>
        <p:spPr>
          <a:xfrm>
            <a:off x="11759506" y="9112336"/>
            <a:ext cx="480808" cy="48080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7" name="НАЗВАНИЕ РАЗДЕЛА"/>
          <p:cNvSpPr txBox="1"/>
          <p:nvPr/>
        </p:nvSpPr>
        <p:spPr>
          <a:xfrm>
            <a:off x="1185868" y="730100"/>
            <a:ext cx="5424562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4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rPr lang="ru-RU" dirty="0" smtClean="0"/>
              <a:t>ПРОЕКТ В 2019 ГОДУ</a:t>
            </a:r>
            <a:endParaRPr dirty="0"/>
          </a:p>
        </p:txBody>
      </p:sp>
      <p:sp>
        <p:nvSpPr>
          <p:cNvPr id="158" name="ТЕКСТ ТЕКСТ ТЕКСТ ТЕКСТ ТЕКСТ ТЕКСТ ТЕКСТ ТЕКСТ"/>
          <p:cNvSpPr txBox="1"/>
          <p:nvPr/>
        </p:nvSpPr>
        <p:spPr>
          <a:xfrm>
            <a:off x="1975339" y="10343584"/>
            <a:ext cx="6529325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t>ТЕКСТ ТЕКСТ ТЕКСТ ТЕКСТ ТЕКСТ ТЕКСТ ТЕКСТ ТЕКСТ</a:t>
            </a:r>
          </a:p>
        </p:txBody>
      </p:sp>
      <p:sp>
        <p:nvSpPr>
          <p:cNvPr id="159" name="ПОДЗАГОЛОВОК"/>
          <p:cNvSpPr txBox="1"/>
          <p:nvPr/>
        </p:nvSpPr>
        <p:spPr>
          <a:xfrm>
            <a:off x="1211387" y="1296593"/>
            <a:ext cx="2973571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rPr lang="ru-RU" dirty="0" smtClean="0"/>
              <a:t>КРАСНОЯРСКИЙ КРАЙ</a:t>
            </a:r>
            <a:endParaRPr dirty="0"/>
          </a:p>
        </p:txBody>
      </p:sp>
      <p:sp>
        <p:nvSpPr>
          <p:cNvPr id="16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882897" y="9180852"/>
            <a:ext cx="228093" cy="3429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defRPr>
            </a:lvl1pPr>
          </a:lstStyle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164" name="Линия"/>
          <p:cNvSpPr/>
          <p:nvPr/>
        </p:nvSpPr>
        <p:spPr>
          <a:xfrm flipV="1">
            <a:off x="-727665" y="9355705"/>
            <a:ext cx="12469586" cy="1"/>
          </a:xfrm>
          <a:prstGeom prst="line">
            <a:avLst/>
          </a:prstGeom>
          <a:ln w="254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5" name="Линия"/>
          <p:cNvSpPr/>
          <p:nvPr/>
        </p:nvSpPr>
        <p:spPr>
          <a:xfrm rot="10800000">
            <a:off x="-329612" y="8791146"/>
            <a:ext cx="4965416" cy="981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extrusionOk="0">
                <a:moveTo>
                  <a:pt x="0" y="21493"/>
                </a:moveTo>
                <a:cubicBezTo>
                  <a:pt x="4879" y="8032"/>
                  <a:pt x="10747" y="536"/>
                  <a:pt x="16805" y="28"/>
                </a:cubicBezTo>
                <a:cubicBezTo>
                  <a:pt x="18409" y="-107"/>
                  <a:pt x="20012" y="257"/>
                  <a:pt x="21600" y="1115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head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9" name="Изображение" descr="Изображение">
            <a:extLst>
              <a:ext uri="{FF2B5EF4-FFF2-40B4-BE49-F238E27FC236}">
                <a16:creationId xmlns:a16="http://schemas.microsoft.com/office/drawing/2014/main" xmlns="" id="{F1743BF7-5666-B74D-99C8-35013EC49E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7931"/>
          <a:stretch>
            <a:fillRect/>
          </a:stretch>
        </p:blipFill>
        <p:spPr>
          <a:xfrm>
            <a:off x="7473476" y="495854"/>
            <a:ext cx="1216653" cy="1237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Изображение" descr="Изображение">
            <a:extLst>
              <a:ext uri="{FF2B5EF4-FFF2-40B4-BE49-F238E27FC236}">
                <a16:creationId xmlns:a16="http://schemas.microsoft.com/office/drawing/2014/main" xmlns="" id="{4D09FE60-7106-4B4E-95A8-9C199819CB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6498"/>
          <a:stretch>
            <a:fillRect/>
          </a:stretch>
        </p:blipFill>
        <p:spPr>
          <a:xfrm>
            <a:off x="9043608" y="473742"/>
            <a:ext cx="1132343" cy="8069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838A7162-EB1E-574A-85DC-84F9CECD5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9579" y="390590"/>
            <a:ext cx="1544248" cy="106107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5939" t="26562" r="24134" b="13281"/>
          <a:stretch/>
        </p:blipFill>
        <p:spPr>
          <a:xfrm>
            <a:off x="33797" y="0"/>
            <a:ext cx="12786853" cy="866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6202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Кружок"/>
          <p:cNvSpPr/>
          <p:nvPr/>
        </p:nvSpPr>
        <p:spPr>
          <a:xfrm>
            <a:off x="11759506" y="9112336"/>
            <a:ext cx="480808" cy="48080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7" name="НАЗВАНИЕ РАЗДЕЛА"/>
          <p:cNvSpPr txBox="1"/>
          <p:nvPr/>
        </p:nvSpPr>
        <p:spPr>
          <a:xfrm>
            <a:off x="1185868" y="730100"/>
            <a:ext cx="5424562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4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rPr lang="ru-RU" dirty="0" smtClean="0"/>
              <a:t>ПРОЕКТ В 2019 ГОДУ</a:t>
            </a:r>
            <a:endParaRPr dirty="0"/>
          </a:p>
        </p:txBody>
      </p:sp>
      <p:sp>
        <p:nvSpPr>
          <p:cNvPr id="158" name="ТЕКСТ ТЕКСТ ТЕКСТ ТЕКСТ ТЕКСТ ТЕКСТ ТЕКСТ ТЕКСТ"/>
          <p:cNvSpPr txBox="1"/>
          <p:nvPr/>
        </p:nvSpPr>
        <p:spPr>
          <a:xfrm>
            <a:off x="1975339" y="10343584"/>
            <a:ext cx="6529325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t>ТЕКСТ ТЕКСТ ТЕКСТ ТЕКСТ ТЕКСТ ТЕКСТ ТЕКСТ ТЕКСТ</a:t>
            </a:r>
          </a:p>
        </p:txBody>
      </p:sp>
      <p:sp>
        <p:nvSpPr>
          <p:cNvPr id="159" name="ПОДЗАГОЛОВОК"/>
          <p:cNvSpPr txBox="1"/>
          <p:nvPr/>
        </p:nvSpPr>
        <p:spPr>
          <a:xfrm>
            <a:off x="1211387" y="1296593"/>
            <a:ext cx="2973571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rPr lang="ru-RU" dirty="0" smtClean="0"/>
              <a:t>КРАСНОЯРСКИЙ КРАЙ</a:t>
            </a:r>
            <a:endParaRPr dirty="0"/>
          </a:p>
        </p:txBody>
      </p:sp>
      <p:sp>
        <p:nvSpPr>
          <p:cNvPr id="16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882897" y="9180852"/>
            <a:ext cx="228093" cy="3429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defRPr>
            </a:lvl1pPr>
          </a:lstStyle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164" name="Линия"/>
          <p:cNvSpPr/>
          <p:nvPr/>
        </p:nvSpPr>
        <p:spPr>
          <a:xfrm flipV="1">
            <a:off x="-727665" y="9355705"/>
            <a:ext cx="12469586" cy="1"/>
          </a:xfrm>
          <a:prstGeom prst="line">
            <a:avLst/>
          </a:prstGeom>
          <a:ln w="254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5" name="Линия"/>
          <p:cNvSpPr/>
          <p:nvPr/>
        </p:nvSpPr>
        <p:spPr>
          <a:xfrm rot="10800000">
            <a:off x="-329612" y="8791146"/>
            <a:ext cx="4965416" cy="981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extrusionOk="0">
                <a:moveTo>
                  <a:pt x="0" y="21493"/>
                </a:moveTo>
                <a:cubicBezTo>
                  <a:pt x="4879" y="8032"/>
                  <a:pt x="10747" y="536"/>
                  <a:pt x="16805" y="28"/>
                </a:cubicBezTo>
                <a:cubicBezTo>
                  <a:pt x="18409" y="-107"/>
                  <a:pt x="20012" y="257"/>
                  <a:pt x="21600" y="1115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head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9" name="Изображение" descr="Изображение">
            <a:extLst>
              <a:ext uri="{FF2B5EF4-FFF2-40B4-BE49-F238E27FC236}">
                <a16:creationId xmlns:a16="http://schemas.microsoft.com/office/drawing/2014/main" xmlns="" id="{F1743BF7-5666-B74D-99C8-35013EC49E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7931"/>
          <a:stretch>
            <a:fillRect/>
          </a:stretch>
        </p:blipFill>
        <p:spPr>
          <a:xfrm>
            <a:off x="7473476" y="495854"/>
            <a:ext cx="1216653" cy="1237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Изображение" descr="Изображение">
            <a:extLst>
              <a:ext uri="{FF2B5EF4-FFF2-40B4-BE49-F238E27FC236}">
                <a16:creationId xmlns:a16="http://schemas.microsoft.com/office/drawing/2014/main" xmlns="" id="{4D09FE60-7106-4B4E-95A8-9C199819CB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6498"/>
          <a:stretch>
            <a:fillRect/>
          </a:stretch>
        </p:blipFill>
        <p:spPr>
          <a:xfrm>
            <a:off x="9043608" y="473742"/>
            <a:ext cx="1132343" cy="8069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838A7162-EB1E-574A-85DC-84F9CECD5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9579" y="390590"/>
            <a:ext cx="1544248" cy="106107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6086" t="24219" r="23987" b="13541"/>
          <a:stretch/>
        </p:blipFill>
        <p:spPr>
          <a:xfrm>
            <a:off x="0" y="0"/>
            <a:ext cx="13004800" cy="9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3371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Кружок"/>
          <p:cNvSpPr/>
          <p:nvPr/>
        </p:nvSpPr>
        <p:spPr>
          <a:xfrm>
            <a:off x="11759506" y="9112336"/>
            <a:ext cx="480808" cy="48080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7" name="НАЗВАНИЕ РАЗДЕЛА"/>
          <p:cNvSpPr txBox="1"/>
          <p:nvPr/>
        </p:nvSpPr>
        <p:spPr>
          <a:xfrm>
            <a:off x="1185868" y="730100"/>
            <a:ext cx="5424562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4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rPr lang="ru-RU" dirty="0" smtClean="0"/>
              <a:t>ПРОЕКТ В 2019 ГОДУ</a:t>
            </a:r>
            <a:endParaRPr dirty="0"/>
          </a:p>
        </p:txBody>
      </p:sp>
      <p:sp>
        <p:nvSpPr>
          <p:cNvPr id="158" name="ТЕКСТ ТЕКСТ ТЕКСТ ТЕКСТ ТЕКСТ ТЕКСТ ТЕКСТ ТЕКСТ"/>
          <p:cNvSpPr txBox="1"/>
          <p:nvPr/>
        </p:nvSpPr>
        <p:spPr>
          <a:xfrm>
            <a:off x="1975339" y="10343584"/>
            <a:ext cx="6529325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t>ТЕКСТ ТЕКСТ ТЕКСТ ТЕКСТ ТЕКСТ ТЕКСТ ТЕКСТ ТЕКСТ</a:t>
            </a:r>
          </a:p>
        </p:txBody>
      </p:sp>
      <p:sp>
        <p:nvSpPr>
          <p:cNvPr id="159" name="ПОДЗАГОЛОВОК"/>
          <p:cNvSpPr txBox="1"/>
          <p:nvPr/>
        </p:nvSpPr>
        <p:spPr>
          <a:xfrm>
            <a:off x="1211387" y="1296593"/>
            <a:ext cx="2973571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rPr lang="ru-RU" dirty="0" smtClean="0"/>
              <a:t>КРАСНОЯРСКИЙ КРАЙ</a:t>
            </a:r>
            <a:endParaRPr dirty="0"/>
          </a:p>
        </p:txBody>
      </p:sp>
      <p:sp>
        <p:nvSpPr>
          <p:cNvPr id="16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882897" y="9180852"/>
            <a:ext cx="228093" cy="3429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defRPr>
            </a:lvl1pPr>
          </a:lstStyle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164" name="Линия"/>
          <p:cNvSpPr/>
          <p:nvPr/>
        </p:nvSpPr>
        <p:spPr>
          <a:xfrm flipV="1">
            <a:off x="-727665" y="9355705"/>
            <a:ext cx="12469586" cy="1"/>
          </a:xfrm>
          <a:prstGeom prst="line">
            <a:avLst/>
          </a:prstGeom>
          <a:ln w="254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5" name="Линия"/>
          <p:cNvSpPr/>
          <p:nvPr/>
        </p:nvSpPr>
        <p:spPr>
          <a:xfrm rot="10800000">
            <a:off x="-329612" y="8791146"/>
            <a:ext cx="4965416" cy="981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extrusionOk="0">
                <a:moveTo>
                  <a:pt x="0" y="21493"/>
                </a:moveTo>
                <a:cubicBezTo>
                  <a:pt x="4879" y="8032"/>
                  <a:pt x="10747" y="536"/>
                  <a:pt x="16805" y="28"/>
                </a:cubicBezTo>
                <a:cubicBezTo>
                  <a:pt x="18409" y="-107"/>
                  <a:pt x="20012" y="257"/>
                  <a:pt x="21600" y="1115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head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9" name="Изображение" descr="Изображение">
            <a:extLst>
              <a:ext uri="{FF2B5EF4-FFF2-40B4-BE49-F238E27FC236}">
                <a16:creationId xmlns:a16="http://schemas.microsoft.com/office/drawing/2014/main" xmlns="" id="{F1743BF7-5666-B74D-99C8-35013EC49E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7931"/>
          <a:stretch>
            <a:fillRect/>
          </a:stretch>
        </p:blipFill>
        <p:spPr>
          <a:xfrm>
            <a:off x="7473476" y="495854"/>
            <a:ext cx="1216653" cy="1237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Изображение" descr="Изображение">
            <a:extLst>
              <a:ext uri="{FF2B5EF4-FFF2-40B4-BE49-F238E27FC236}">
                <a16:creationId xmlns:a16="http://schemas.microsoft.com/office/drawing/2014/main" xmlns="" id="{4D09FE60-7106-4B4E-95A8-9C199819CB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6498"/>
          <a:stretch>
            <a:fillRect/>
          </a:stretch>
        </p:blipFill>
        <p:spPr>
          <a:xfrm>
            <a:off x="9043608" y="473742"/>
            <a:ext cx="1132343" cy="8069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838A7162-EB1E-574A-85DC-84F9CECD5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9579" y="390590"/>
            <a:ext cx="1544248" cy="106107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5939" t="23437" r="23548" b="14323"/>
          <a:stretch/>
        </p:blipFill>
        <p:spPr>
          <a:xfrm>
            <a:off x="46478" y="-1"/>
            <a:ext cx="12958322" cy="897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96656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1057</Words>
  <Application>Microsoft Office PowerPoint</Application>
  <PresentationFormat>Произвольный</PresentationFormat>
  <Paragraphs>210</Paragraphs>
  <Slides>33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3" baseType="lpstr">
      <vt:lpstr>Arial</vt:lpstr>
      <vt:lpstr>Chevin Cyrillic</vt:lpstr>
      <vt:lpstr>Chevin Pro</vt:lpstr>
      <vt:lpstr>ChevinPro-Medium</vt:lpstr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WSR-User</dc:creator>
  <cp:lastModifiedBy>Volkova Evgeniya</cp:lastModifiedBy>
  <cp:revision>68</cp:revision>
  <dcterms:modified xsi:type="dcterms:W3CDTF">2020-07-15T16:58:42Z</dcterms:modified>
</cp:coreProperties>
</file>